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258" r:id="rId3"/>
    <p:sldId id="263" r:id="rId4"/>
    <p:sldId id="296" r:id="rId5"/>
    <p:sldId id="295" r:id="rId6"/>
    <p:sldId id="262" r:id="rId7"/>
    <p:sldId id="287" r:id="rId8"/>
    <p:sldId id="272" r:id="rId9"/>
    <p:sldId id="299" r:id="rId10"/>
    <p:sldId id="264" r:id="rId11"/>
    <p:sldId id="267" r:id="rId12"/>
    <p:sldId id="268" r:id="rId13"/>
    <p:sldId id="286" r:id="rId14"/>
    <p:sldId id="293" r:id="rId15"/>
    <p:sldId id="277" r:id="rId16"/>
    <p:sldId id="278" r:id="rId17"/>
    <p:sldId id="279" r:id="rId18"/>
    <p:sldId id="280" r:id="rId19"/>
    <p:sldId id="270" r:id="rId20"/>
    <p:sldId id="290" r:id="rId21"/>
    <p:sldId id="291" r:id="rId22"/>
    <p:sldId id="283" r:id="rId23"/>
    <p:sldId id="284" r:id="rId24"/>
    <p:sldId id="285" r:id="rId25"/>
    <p:sldId id="29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BDC4"/>
    <a:srgbClr val="EF5224"/>
    <a:srgbClr val="3DC1D3"/>
    <a:srgbClr val="2DB5C8"/>
    <a:srgbClr val="2DB5B2"/>
    <a:srgbClr val="6BDAD7"/>
    <a:srgbClr val="EE7D00"/>
    <a:srgbClr val="007434"/>
    <a:srgbClr val="72AF2F"/>
    <a:srgbClr val="1F4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3921" autoAdjust="0"/>
  </p:normalViewPr>
  <p:slideViewPr>
    <p:cSldViewPr snapToGrid="0">
      <p:cViewPr varScale="1">
        <p:scale>
          <a:sx n="62" d="100"/>
          <a:sy n="62" d="100"/>
        </p:scale>
        <p:origin x="3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Core Effectiveness</c:v>
                </c:pt>
              </c:strCache>
            </c:strRef>
          </c:tx>
          <c:dPt>
            <c:idx val="0"/>
            <c:bubble3D val="0"/>
            <c:spPr>
              <a:solidFill>
                <a:srgbClr val="00B050"/>
              </a:solidFill>
              <a:ln w="19050">
                <a:solidFill>
                  <a:schemeClr val="lt1"/>
                </a:solidFill>
              </a:ln>
              <a:effectLst/>
            </c:spPr>
          </c:dPt>
          <c:dPt>
            <c:idx val="1"/>
            <c:bubble3D val="0"/>
            <c:spPr>
              <a:solidFill>
                <a:srgbClr val="FFC000"/>
              </a:solidFill>
              <a:ln w="19050">
                <a:solidFill>
                  <a:schemeClr val="lt1"/>
                </a:solidFill>
              </a:ln>
              <a:effectLst/>
            </c:spPr>
          </c:dPt>
          <c:dPt>
            <c:idx val="2"/>
            <c:bubble3D val="0"/>
            <c:spPr>
              <a:solidFill>
                <a:srgbClr val="FF0000"/>
              </a:solidFill>
              <a:ln w="19050">
                <a:solidFill>
                  <a:schemeClr val="lt1"/>
                </a:solidFill>
              </a:ln>
              <a:effectLst/>
            </c:spPr>
          </c:dPt>
          <c:dLbls>
            <c:dLbl>
              <c:idx val="0"/>
              <c:layout>
                <c:manualLayout>
                  <c:x val="-0.115122293307087"/>
                  <c:y val="-0.19766872553711101"/>
                </c:manualLayout>
              </c:layout>
              <c:tx>
                <c:rich>
                  <a:bodyPr/>
                  <a:lstStyle/>
                  <a:p>
                    <a:r>
                      <a:rPr lang="en-US" dirty="0" smtClean="0"/>
                      <a:t>&gt;</a:t>
                    </a:r>
                    <a:fld id="{177BD5D0-6447-4425-B315-36C02AD5957D}" type="VALUE">
                      <a:rPr lang="en-US" smtClean="0"/>
                      <a:pPr/>
                      <a:t>[VALUE]</a:t>
                    </a:fld>
                    <a:r>
                      <a:rPr lang="en-US" dirty="0"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dirty="0" smtClean="0"/>
                      <a:t>&lt;</a:t>
                    </a:r>
                    <a:fld id="{55E73DB0-E3B0-4133-A09C-E4FA4E3A5D5B}" type="VALUE">
                      <a:rPr lang="en-US" smtClean="0"/>
                      <a:pPr/>
                      <a:t>[VALUE]</a:t>
                    </a:fld>
                    <a:r>
                      <a:rPr lang="en-US" dirty="0"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3.6718750000000001E-2"/>
                  <c:y val="8.4102049452383795E-2"/>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dirty="0" smtClean="0">
                        <a:latin typeface="Arial" panose="020B0604020202020204" pitchFamily="34" charset="0"/>
                        <a:cs typeface="Arial" panose="020B0604020202020204" pitchFamily="34" charset="0"/>
                      </a:rPr>
                      <a:t>&lt;5%</a:t>
                    </a:r>
                    <a:endParaRPr lang="en-US"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921875"/>
                      <c:h val="0.11191405561552301"/>
                    </c:manualLayout>
                  </c15:layout>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 max.</c:v>
                </c:pt>
                <c:pt idx="1">
                  <c:v>2 to 5</c:v>
                </c:pt>
                <c:pt idx="2">
                  <c:v>5 or more</c:v>
                </c:pt>
              </c:strCache>
            </c:strRef>
          </c:cat>
          <c:val>
            <c:numRef>
              <c:f>Sheet1!$B$2:$B$4</c:f>
              <c:numCache>
                <c:formatCode>General</c:formatCode>
                <c:ptCount val="3"/>
                <c:pt idx="0">
                  <c:v>80</c:v>
                </c:pt>
                <c:pt idx="1">
                  <c:v>15</c:v>
                </c:pt>
                <c:pt idx="2">
                  <c:v>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8578937007874"/>
          <c:y val="0.887401274151004"/>
          <c:w val="0.44404625984252"/>
          <c:h val="7.041122844419120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Core Effectiveness</c:v>
                </c:pt>
              </c:strCache>
            </c:strRef>
          </c:tx>
          <c:dPt>
            <c:idx val="0"/>
            <c:bubble3D val="0"/>
            <c:spPr>
              <a:solidFill>
                <a:srgbClr val="00B050"/>
              </a:solidFill>
              <a:ln w="19050">
                <a:solidFill>
                  <a:srgbClr val="92D050"/>
                </a:solidFill>
              </a:ln>
              <a:effectLst/>
            </c:spPr>
          </c:dPt>
          <c:dPt>
            <c:idx val="1"/>
            <c:bubble3D val="0"/>
            <c:spPr>
              <a:solidFill>
                <a:srgbClr val="FFC000"/>
              </a:solidFill>
              <a:ln w="19050">
                <a:solidFill>
                  <a:srgbClr val="FFC000"/>
                </a:solidFill>
              </a:ln>
              <a:effectLst/>
            </c:spPr>
          </c:dPt>
          <c:dPt>
            <c:idx val="2"/>
            <c:bubble3D val="0"/>
            <c:spPr>
              <a:solidFill>
                <a:srgbClr val="FF0000"/>
              </a:solidFill>
              <a:ln w="19050">
                <a:solidFill>
                  <a:srgbClr val="FF0000"/>
                </a:solidFill>
              </a:ln>
              <a:effectLst/>
            </c:spPr>
          </c:dPt>
          <c:cat>
            <c:strRef>
              <c:f>Sheet1!$A$2:$A$4</c:f>
              <c:strCache>
                <c:ptCount val="3"/>
                <c:pt idx="0">
                  <c:v>0-1 Referrals</c:v>
                </c:pt>
                <c:pt idx="1">
                  <c:v>2-5 Referrals</c:v>
                </c:pt>
                <c:pt idx="2">
                  <c:v>5+ Referrals</c:v>
                </c:pt>
              </c:strCache>
            </c:strRef>
          </c:cat>
          <c:val>
            <c:numRef>
              <c:f>Sheet1!$B$2:$B$4</c:f>
              <c:numCache>
                <c:formatCode>General</c:formatCode>
                <c:ptCount val="3"/>
                <c:pt idx="0">
                  <c:v>89</c:v>
                </c:pt>
                <c:pt idx="1">
                  <c:v>8</c:v>
                </c:pt>
                <c:pt idx="2">
                  <c:v>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45046098457099"/>
          <c:y val="8.5717546329066904E-2"/>
          <c:w val="0.63536736343847799"/>
          <c:h val="0.78736308281369505"/>
        </c:manualLayout>
      </c:layout>
      <c:pieChart>
        <c:varyColors val="1"/>
        <c:ser>
          <c:idx val="0"/>
          <c:order val="0"/>
          <c:tx>
            <c:strRef>
              <c:f>Sheet1!$B$1</c:f>
              <c:strCache>
                <c:ptCount val="1"/>
                <c:pt idx="0">
                  <c:v>Core Effectiveness</c:v>
                </c:pt>
              </c:strCache>
            </c:strRef>
          </c:tx>
          <c:dPt>
            <c:idx val="0"/>
            <c:bubble3D val="0"/>
            <c:explosion val="1"/>
            <c:spPr>
              <a:solidFill>
                <a:srgbClr val="00B050"/>
              </a:solidFill>
              <a:ln w="19050">
                <a:solidFill>
                  <a:srgbClr val="00B050"/>
                </a:solidFill>
              </a:ln>
              <a:effectLst/>
            </c:spPr>
          </c:dPt>
          <c:dPt>
            <c:idx val="1"/>
            <c:bubble3D val="0"/>
            <c:spPr>
              <a:solidFill>
                <a:srgbClr val="FFC000"/>
              </a:solidFill>
              <a:ln w="19050">
                <a:solidFill>
                  <a:srgbClr val="FFC000"/>
                </a:solidFill>
              </a:ln>
              <a:effectLst/>
            </c:spPr>
          </c:dPt>
          <c:dPt>
            <c:idx val="2"/>
            <c:bubble3D val="0"/>
            <c:spPr>
              <a:solidFill>
                <a:srgbClr val="FF0000"/>
              </a:solidFill>
              <a:ln w="19050">
                <a:solidFill>
                  <a:srgbClr val="FF0000"/>
                </a:solidFill>
              </a:ln>
              <a:effectLst/>
            </c:spPr>
          </c:dPt>
          <c:dPt>
            <c:idx val="3"/>
            <c:bubble3D val="0"/>
            <c:spPr>
              <a:solidFill>
                <a:schemeClr val="accent4"/>
              </a:solidFill>
              <a:ln w="19050">
                <a:solidFill>
                  <a:schemeClr val="lt1"/>
                </a:solidFill>
              </a:ln>
              <a:effectLst/>
            </c:spPr>
          </c:dPt>
          <c:dLbls>
            <c:dLbl>
              <c:idx val="0"/>
              <c:layout>
                <c:manualLayout>
                  <c:x val="-0.15895149305964601"/>
                  <c:y val="-0.14878200649384901"/>
                </c:manualLayout>
              </c:layout>
              <c:tx>
                <c:rich>
                  <a:bodyPr/>
                  <a:lstStyle/>
                  <a:p>
                    <a:r>
                      <a:rPr lang="en-US" b="1" dirty="0" smtClean="0">
                        <a:solidFill>
                          <a:srgbClr val="000000"/>
                        </a:solidFill>
                      </a:rPr>
                      <a:t>73%</a:t>
                    </a:r>
                    <a:endParaRPr lang="en-US" dirty="0"/>
                  </a:p>
                </c:rich>
              </c:tx>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0-1 Referrals</c:v>
                </c:pt>
                <c:pt idx="1">
                  <c:v>2 - 5 Referrals</c:v>
                </c:pt>
                <c:pt idx="2">
                  <c:v>5+ Referrals</c:v>
                </c:pt>
              </c:strCache>
            </c:strRef>
          </c:cat>
          <c:val>
            <c:numRef>
              <c:f>Sheet1!$B$2:$B$4</c:f>
              <c:numCache>
                <c:formatCode>General</c:formatCode>
                <c:ptCount val="3"/>
                <c:pt idx="0">
                  <c:v>73</c:v>
                </c:pt>
                <c:pt idx="1">
                  <c:v>20</c:v>
                </c:pt>
                <c:pt idx="2">
                  <c:v>7</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53298306733099"/>
          <c:y val="0.87951454426661602"/>
          <c:w val="0.67894484883140904"/>
          <c:h val="6.50788919664496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E1677-77EF-472D-96DA-77CA681C22FA}" type="datetimeFigureOut">
              <a:rPr lang="en-US" smtClean="0"/>
              <a:t>2/27/2017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4F6BE-2372-4948-9267-EC8CA07DAFC3}" type="slidenum">
              <a:rPr lang="en-US" smtClean="0"/>
              <a:t>‹#›</a:t>
            </a:fld>
            <a:endParaRPr lang="en-US"/>
          </a:p>
        </p:txBody>
      </p:sp>
    </p:spTree>
    <p:extLst>
      <p:ext uri="{BB962C8B-B14F-4D97-AF65-F5344CB8AC3E}">
        <p14:creationId xmlns:p14="http://schemas.microsoft.com/office/powerpoint/2010/main" val="207215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By the end of this presentation, you will know:</a:t>
            </a:r>
          </a:p>
          <a:p>
            <a:endParaRPr lang="en-US" dirty="0" smtClean="0"/>
          </a:p>
          <a:p>
            <a:r>
              <a:rPr lang="en-US" dirty="0" smtClean="0"/>
              <a:t>* When the SPBP is due</a:t>
            </a:r>
            <a:endParaRPr lang="en-US" dirty="0"/>
          </a:p>
        </p:txBody>
      </p:sp>
      <p:sp>
        <p:nvSpPr>
          <p:cNvPr id="4" name="Slide Number Placeholder 3"/>
          <p:cNvSpPr>
            <a:spLocks noGrp="1"/>
          </p:cNvSpPr>
          <p:nvPr>
            <p:ph type="sldNum" sz="quarter" idx="10"/>
          </p:nvPr>
        </p:nvSpPr>
        <p:spPr/>
        <p:txBody>
          <a:bodyPr/>
          <a:lstStyle/>
          <a:p>
            <a:fld id="{29A65687-1263-4282-8AAE-8D43B24A73E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74101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This team meets at least quarterly to discuss Tier 1 data. After analyzing behavior data and developing the plan, the team shares plan details, such as school-wide expectations, location-specific rules, and behavior lesson plans with their respective stakeholders for feedback. The final SPBP for the new year is voted on by faculty</a:t>
            </a:r>
            <a:r>
              <a:rPr lang="en-US" dirty="0"/>
              <a:t> </a:t>
            </a:r>
            <a:r>
              <a:rPr lang="en-US" dirty="0" smtClean="0"/>
              <a:t>then submitted.</a:t>
            </a:r>
            <a:endParaRPr lang="en-US" dirty="0"/>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5088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prstClr val="black"/>
                </a:solidFill>
                <a:latin typeface="Arial"/>
                <a:cs typeface="Arial"/>
              </a:rPr>
              <a:t>A template provides consistency in implementation and evaluation across the District; only SPBPs on the District template can be accepted.</a:t>
            </a:r>
            <a:endParaRPr lang="en-US" sz="1200" dirty="0">
              <a:solidFill>
                <a:prstClr val="black"/>
              </a:solidFill>
              <a:latin typeface="Arial"/>
              <a:cs typeface="Arial"/>
            </a:endParaRPr>
          </a:p>
        </p:txBody>
      </p:sp>
      <p:sp>
        <p:nvSpPr>
          <p:cNvPr id="4" name="Slide Number Placeholder 3"/>
          <p:cNvSpPr>
            <a:spLocks noGrp="1"/>
          </p:cNvSpPr>
          <p:nvPr>
            <p:ph type="sldNum" sz="quarter" idx="10"/>
          </p:nvPr>
        </p:nvSpPr>
        <p:spPr/>
        <p:txBody>
          <a:bodyPr/>
          <a:lstStyle/>
          <a:p>
            <a:fld id="{CCA4F6BE-2372-4948-9267-EC8CA07DAFC3}" type="slidenum">
              <a:rPr lang="en-US" smtClean="0"/>
              <a:t>13</a:t>
            </a:fld>
            <a:endParaRPr lang="en-US"/>
          </a:p>
        </p:txBody>
      </p:sp>
    </p:spTree>
    <p:extLst>
      <p:ext uri="{BB962C8B-B14F-4D97-AF65-F5344CB8AC3E}">
        <p14:creationId xmlns:p14="http://schemas.microsoft.com/office/powerpoint/2010/main" val="389336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Core</a:t>
            </a:r>
            <a:r>
              <a:rPr lang="en-US" baseline="0" dirty="0" smtClean="0"/>
              <a:t> Effectiveness</a:t>
            </a:r>
            <a:r>
              <a:rPr lang="en-US" dirty="0" smtClean="0"/>
              <a:t> is a new element in the SPBP this year. Core effectiveness measures the health of the behavior outcomes</a:t>
            </a:r>
            <a:r>
              <a:rPr lang="en-US" baseline="0" dirty="0" smtClean="0"/>
              <a:t> in a school. A healthy school has at least 80% of students receiving a maximum of 1 referral, less than 15% of students receiving 2 to 5 referrals and less than 5% receiving more than 5 referrals. A healthy school can manage all behavior referrals without drawing on too many resources.</a:t>
            </a:r>
            <a:endParaRPr lang="en-US" dirty="0"/>
          </a:p>
        </p:txBody>
      </p:sp>
      <p:sp>
        <p:nvSpPr>
          <p:cNvPr id="4" name="Slide Number Placeholder 3"/>
          <p:cNvSpPr>
            <a:spLocks noGrp="1"/>
          </p:cNvSpPr>
          <p:nvPr>
            <p:ph type="sldNum" sz="quarter" idx="10"/>
          </p:nvPr>
        </p:nvSpPr>
        <p:spPr/>
        <p:txBody>
          <a:bodyPr/>
          <a:lstStyle/>
          <a:p>
            <a:fld id="{AB2C7DD7-5CF1-46E4-89A2-81BF386F8B2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0992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in this pie chart, that at </a:t>
            </a:r>
            <a:r>
              <a:rPr lang="en-US" dirty="0" smtClean="0"/>
              <a:t>School A</a:t>
            </a:r>
            <a:r>
              <a:rPr lang="en-US" baseline="0" dirty="0" smtClean="0"/>
              <a:t>, 87% of the students receive a maximum of 1 referral. Only 10% received 2-5 referrals and 3% received more than 5 referrals. This is a healthy school. It doesn’t mean they don’t have work to do, but it means that they have an effective Tier 1 behavior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In School B</a:t>
            </a:r>
            <a:r>
              <a:rPr lang="en-US" baseline="0" dirty="0" smtClean="0"/>
              <a:t>, however,  you see that only 73 % of students have received a maximum of 1 referral. This means that there are lot more students receiving 2 to 5 referrals and more than 5 referrals.  This school has a tier 1 problem, meaning the behavior curriculum they are using is not effective for enough of their students. Schools *do not have the resources for addressing this many at risk students, so they need to strengthen their Tier 1 curriculum.</a:t>
            </a:r>
            <a:endParaRPr lang="en-US" dirty="0"/>
          </a:p>
        </p:txBody>
      </p:sp>
      <p:sp>
        <p:nvSpPr>
          <p:cNvPr id="4" name="Slide Number Placeholder 3"/>
          <p:cNvSpPr>
            <a:spLocks noGrp="1"/>
          </p:cNvSpPr>
          <p:nvPr>
            <p:ph type="sldNum" sz="quarter" idx="10"/>
          </p:nvPr>
        </p:nvSpPr>
        <p:spPr/>
        <p:txBody>
          <a:bodyPr/>
          <a:lstStyle/>
          <a:p>
            <a:fld id="{7823C63E-5992-4C57-ABCE-9C8C6E07D5A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164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 determine the core</a:t>
            </a:r>
            <a:r>
              <a:rPr lang="en-US" baseline="0" dirty="0" smtClean="0"/>
              <a:t> effectiveness of your school, you will need to go again to *the Dashboard. Click on *Referrals by *demographics. The chart you need is on the* far right. This chart indicates that at this school,* 137 students had 0 to 1 referrals, 76 students 2 to 5 referrals and 25 students had more than 5 referrals. To figure out the core effectiveness, you will need the * school’s enrollment number; you can get this number from BASIS or your data person.</a:t>
            </a:r>
            <a:endParaRPr lang="en-US" dirty="0"/>
          </a:p>
        </p:txBody>
      </p:sp>
      <p:sp>
        <p:nvSpPr>
          <p:cNvPr id="4" name="Slide Number Placeholder 3"/>
          <p:cNvSpPr>
            <a:spLocks noGrp="1"/>
          </p:cNvSpPr>
          <p:nvPr>
            <p:ph type="sldNum" sz="quarter" idx="10"/>
          </p:nvPr>
        </p:nvSpPr>
        <p:spPr/>
        <p:txBody>
          <a:bodyPr/>
          <a:lstStyle/>
          <a:p>
            <a:fld id="{7823C63E-5992-4C57-ABCE-9C8C6E07D5A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5003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Data Collection chart in the SPBP template in Critical Element 7, takes you through the formulas to determine your core effectiveness. First, simply plug in your* numbers from BASIS. Then follow the * formula to determine each of your percentages. Finally, *compare the percentage with the recommended percentages. </a:t>
            </a:r>
          </a:p>
          <a:p>
            <a:r>
              <a:rPr lang="en-US" baseline="0" dirty="0" smtClean="0"/>
              <a:t>Question* 7B asks your team to determine if your core is effective. Even if your core is effective, as it is with this school, you still need to focus on any at risk students.  If all of your answers were * yes, explain how you will assist any returning at-risk students next year. If you answered * no to one or more, develop a short plan for strengthening your core.</a:t>
            </a:r>
          </a:p>
          <a:p>
            <a:endParaRPr lang="en-US" baseline="0" dirty="0" smtClean="0"/>
          </a:p>
          <a:p>
            <a:r>
              <a:rPr lang="en-US" baseline="0" dirty="0" smtClean="0"/>
              <a:t>So, those are the 3 data points you will be using in the SPBP template. Does anyone have any questions about those? You can just write in the chat box and we will answer them.</a:t>
            </a:r>
            <a:endParaRPr lang="en-US" dirty="0"/>
          </a:p>
        </p:txBody>
      </p:sp>
      <p:sp>
        <p:nvSpPr>
          <p:cNvPr id="4" name="Slide Number Placeholder 3"/>
          <p:cNvSpPr>
            <a:spLocks noGrp="1"/>
          </p:cNvSpPr>
          <p:nvPr>
            <p:ph type="sldNum" sz="quarter" idx="10"/>
          </p:nvPr>
        </p:nvSpPr>
        <p:spPr/>
        <p:txBody>
          <a:bodyPr/>
          <a:lstStyle/>
          <a:p>
            <a:fld id="{7823C63E-5992-4C57-ABCE-9C8C6E07D5A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68233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is an Overview </a:t>
            </a:r>
            <a:r>
              <a:rPr lang="en-US" dirty="0"/>
              <a:t>B</a:t>
            </a:r>
            <a:r>
              <a:rPr lang="en-US" dirty="0" smtClean="0"/>
              <a:t>rainshark which all teams should watch. It contains some slides from this webinar but also contains further information for completing your SPBP correctly. </a:t>
            </a:r>
          </a:p>
          <a:p>
            <a:endParaRPr lang="en-US" dirty="0"/>
          </a:p>
          <a:p>
            <a:r>
              <a:rPr lang="en-US" dirty="0" smtClean="0"/>
              <a:t>We are providing you with 8 mini-Brainsharks, one</a:t>
            </a:r>
            <a:r>
              <a:rPr lang="en-US" baseline="0" dirty="0" smtClean="0"/>
              <a:t> for each element. Although not mandatory to watch, these short Brainsharks will explain in detail and with examples, how to complete the SPBP correctly. </a:t>
            </a:r>
          </a:p>
          <a:p>
            <a:endParaRPr lang="en-US" dirty="0"/>
          </a:p>
          <a:p>
            <a:r>
              <a:rPr lang="en-US" dirty="0" smtClean="0"/>
              <a:t>The URLs for all of these Brainsharks on attached to this webinar and you can download them for your team.</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94296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Also, at the same website, you will find in-depth</a:t>
            </a:r>
            <a:r>
              <a:rPr lang="en-US" baseline="0" dirty="0" smtClean="0"/>
              <a:t> Brainsharks detailing each critical element, if you would like further information. These Brainsharks provide back ground, research, rationale, examples, and learning and implementation activities. There are also *resources and materials for each element. These 10 elements are covered during our 3 day PBIS training. If you are interested in becoming a certified PBIS school, please contact me.</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t>20</a:t>
            </a:fld>
            <a:endParaRPr lang="en-US"/>
          </a:p>
        </p:txBody>
      </p:sp>
    </p:spTree>
    <p:extLst>
      <p:ext uri="{BB962C8B-B14F-4D97-AF65-F5344CB8AC3E}">
        <p14:creationId xmlns:p14="http://schemas.microsoft.com/office/powerpoint/2010/main" val="333243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Use the Rating Rubric</a:t>
            </a:r>
            <a:r>
              <a:rPr lang="en-US" baseline="0" dirty="0" smtClean="0"/>
              <a:t> found in the Additional Items tab  while you complete the SPBP template to make sure that you include all of the necessary criteria to create a comprehensive plan and receive full points. * For example, if your lesson plans are not detailed enough to be completed by any teacher, you will receive 0 points. However, * if you have at least 3 to 5 descriptive sentences that outline the steps of the behavior lesson, you will receive full points in that area.</a:t>
            </a:r>
            <a:endParaRPr lang="en-US" dirty="0"/>
          </a:p>
        </p:txBody>
      </p:sp>
      <p:sp>
        <p:nvSpPr>
          <p:cNvPr id="4" name="Slide Number Placeholder 3"/>
          <p:cNvSpPr>
            <a:spLocks noGrp="1"/>
          </p:cNvSpPr>
          <p:nvPr>
            <p:ph type="sldNum" sz="quarter" idx="10"/>
          </p:nvPr>
        </p:nvSpPr>
        <p:spPr/>
        <p:txBody>
          <a:bodyPr/>
          <a:lstStyle/>
          <a:p>
            <a:fld id="{8851FCE1-10CF-F149-B5F8-110BACDBEE1D}" type="slidenum">
              <a:rPr lang="en-US" smtClean="0"/>
              <a:t>21</a:t>
            </a:fld>
            <a:endParaRPr lang="en-US"/>
          </a:p>
        </p:txBody>
      </p:sp>
    </p:spTree>
    <p:extLst>
      <p:ext uri="{BB962C8B-B14F-4D97-AF65-F5344CB8AC3E}">
        <p14:creationId xmlns:p14="http://schemas.microsoft.com/office/powerpoint/2010/main" val="305747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*You have</a:t>
            </a:r>
            <a:r>
              <a:rPr lang="en-US" baseline="0" dirty="0" smtClean="0"/>
              <a:t> the information you need to start working on your SPBP today. We all know testing is coming up and none of us has extra time to devote to the SPBP then. Start working on it as soon as possible.</a:t>
            </a:r>
          </a:p>
          <a:p>
            <a:pPr marL="0" indent="0">
              <a:buFont typeface="Arial" panose="020B0604020202020204" pitchFamily="34" charset="0"/>
              <a:buNone/>
            </a:pPr>
            <a:r>
              <a:rPr lang="en-US" baseline="0" dirty="0" smtClean="0"/>
              <a:t>*Ask staff for their input before you even start working on it. Attached</a:t>
            </a:r>
            <a:r>
              <a:rPr lang="en-US" dirty="0" smtClean="0"/>
              <a:t> is an anonymous staff survey you can use. </a:t>
            </a:r>
            <a:r>
              <a:rPr lang="en-US" baseline="0" dirty="0" smtClean="0"/>
              <a:t>Not only will this help your team to create a staff friendly SPBP and increase staff buy in,</a:t>
            </a:r>
            <a:r>
              <a:rPr lang="en-US" dirty="0" smtClean="0"/>
              <a:t> but you can also earn bonus points!</a:t>
            </a:r>
            <a:endParaRPr lang="en-US" baseline="0" dirty="0" smtClean="0"/>
          </a:p>
          <a:p>
            <a:pPr marL="0" indent="0">
              <a:buFont typeface="Arial" panose="020B0604020202020204" pitchFamily="34" charset="0"/>
              <a:buNone/>
            </a:pPr>
            <a:r>
              <a:rPr lang="en-US" baseline="0" dirty="0" smtClean="0"/>
              <a:t>*This is not a project for one person. Ensure that you have a variety of representation on your team and especially an administrator who can support the implementation of your plan.</a:t>
            </a:r>
          </a:p>
          <a:p>
            <a:pPr marL="0" indent="0">
              <a:buFont typeface="Arial" panose="020B0604020202020204" pitchFamily="34" charset="0"/>
              <a:buNone/>
            </a:pPr>
            <a:r>
              <a:rPr lang="en-US" baseline="0" dirty="0" smtClean="0"/>
              <a:t>*Explain to staff the reasoning and purpose behind the SPBP; provide a rationale for the time and effort they will spend</a:t>
            </a:r>
          </a:p>
          <a:p>
            <a:pPr marL="0" indent="0">
              <a:buFont typeface="Arial" panose="020B0604020202020204" pitchFamily="34" charset="0"/>
              <a:buNone/>
            </a:pPr>
            <a:r>
              <a:rPr lang="en-US" baseline="0" dirty="0" smtClean="0"/>
              <a:t>*Give them some background information such as the RtI:B Brainshark</a:t>
            </a:r>
          </a:p>
          <a:p>
            <a:pPr marL="0" indent="0">
              <a:buFont typeface="Arial" panose="020B0604020202020204" pitchFamily="34" charset="0"/>
              <a:buNone/>
            </a:pPr>
            <a:r>
              <a:rPr lang="en-US" baseline="0" dirty="0" smtClean="0"/>
              <a:t>*Ask them for feedback along the way so you don’t get surprised by a vote that doesn’t pass</a:t>
            </a:r>
          </a:p>
          <a:p>
            <a:pPr marL="0" indent="0">
              <a:buFont typeface="Arial" panose="020B0604020202020204" pitchFamily="34" charset="0"/>
              <a:buNone/>
            </a:pPr>
            <a:r>
              <a:rPr lang="en-US" baseline="0" dirty="0" smtClean="0"/>
              <a:t>*Hold that vote early so you can get suggestions from staff and modify the SPBP as needed</a:t>
            </a:r>
          </a:p>
          <a:p>
            <a:pPr marL="0" indent="0">
              <a:buFont typeface="Arial" panose="020B0604020202020204" pitchFamily="34" charset="0"/>
              <a:buNone/>
            </a:pPr>
            <a:r>
              <a:rPr lang="en-US" baseline="0" dirty="0" smtClean="0"/>
              <a:t>And finally, * ask for help! If you are unsure of what you are supposed to do, please email me!</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7381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Every school</a:t>
            </a:r>
            <a:r>
              <a:rPr lang="en-US" baseline="0" dirty="0" smtClean="0"/>
              <a:t> </a:t>
            </a:r>
            <a:r>
              <a:rPr lang="en-US" dirty="0" smtClean="0"/>
              <a:t>has to complete a SPBP as a part of their SIP. Regardless</a:t>
            </a:r>
            <a:r>
              <a:rPr lang="en-US" baseline="0" dirty="0" smtClean="0"/>
              <a:t> of level or type, schools need to chart out their academic curriculum programs to ensure that their students meet academic achievement, even if that curriculum needs to be differentiated or individualized. Similarly, * all schools need to have a  behavior blueprint, clearly indicating the critical elements of a comprehensive Tier 1 behavior plan. *The SPBP template </a:t>
            </a:r>
            <a:r>
              <a:rPr lang="en-US" dirty="0" smtClean="0"/>
              <a:t>is</a:t>
            </a:r>
            <a:r>
              <a:rPr lang="en-US" baseline="0" dirty="0" smtClean="0"/>
              <a:t> found in OSPA Central in your SIP</a:t>
            </a:r>
            <a:r>
              <a:rPr lang="en-US" dirty="0" smtClean="0"/>
              <a:t> plan under Best Practice # 2</a:t>
            </a:r>
            <a:r>
              <a:rPr lang="en-US" baseline="0" dirty="0" smtClean="0"/>
              <a:t>, and teams can start working on it immediately.</a:t>
            </a:r>
            <a:endParaRPr lang="en-US" dirty="0"/>
          </a:p>
        </p:txBody>
      </p:sp>
      <p:sp>
        <p:nvSpPr>
          <p:cNvPr id="4" name="Slide Number Placeholder 3"/>
          <p:cNvSpPr>
            <a:spLocks noGrp="1"/>
          </p:cNvSpPr>
          <p:nvPr>
            <p:ph type="sldNum" sz="quarter" idx="10"/>
          </p:nvPr>
        </p:nvSpPr>
        <p:spPr/>
        <p:txBody>
          <a:bodyPr/>
          <a:lstStyle/>
          <a:p>
            <a:fld id="{8851FCE1-10CF-F149-B5F8-110BACDBEE1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60370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 receive your bonus points,</a:t>
            </a:r>
            <a:r>
              <a:rPr lang="en-US" baseline="0" dirty="0" smtClean="0"/>
              <a:t> simple pony your original surveys to me. I will send the Principal an email, indicating you have receive the additional points. Make sure you have at least 50% of your staff completing the survey to earn your points.</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6297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a:t>
            </a:r>
            <a:r>
              <a:rPr lang="en-US" baseline="0" dirty="0" smtClean="0"/>
              <a:t> you for watching this Webinar.  I hope that you now have further understanding of the SPBP and will be able to confidently lead this initiative at your school. Please review the resources for more information. We will stay on the line for a few more minutes if anyone has any further questions. Otherwise, feel free to contact me, Tyyne Hogan, if you have any </a:t>
            </a:r>
            <a:r>
              <a:rPr lang="en-US" baseline="0" smtClean="0"/>
              <a:t>more questions or </a:t>
            </a:r>
            <a:r>
              <a:rPr lang="en-US" baseline="0" dirty="0" smtClean="0"/>
              <a:t>are interested in becoming a certified PBIS school.</a:t>
            </a:r>
            <a:endParaRPr lang="en-US" dirty="0" smtClean="0"/>
          </a:p>
          <a:p>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8039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ea typeface="ＭＳ Ｐゴシック" charset="0"/>
                <a:cs typeface="ＭＳ Ｐゴシック" charset="0"/>
              </a:rPr>
              <a:t>Just to quickly</a:t>
            </a:r>
            <a:r>
              <a:rPr lang="en-US" baseline="0" dirty="0" smtClean="0">
                <a:latin typeface="Arial" charset="0"/>
                <a:ea typeface="ＭＳ Ｐゴシック" charset="0"/>
                <a:cs typeface="ＭＳ Ｐゴシック" charset="0"/>
              </a:rPr>
              <a:t> review, the SPBP lives in</a:t>
            </a:r>
            <a:r>
              <a:rPr lang="en-US" dirty="0" smtClean="0">
                <a:latin typeface="Arial" charset="0"/>
                <a:ea typeface="ＭＳ Ｐゴシック" charset="0"/>
                <a:cs typeface="ＭＳ Ｐゴシック" charset="0"/>
              </a:rPr>
              <a:t> a multi tiered systems of support or MTSS. MTSS promotes data based problem solving for all aspects of school decisions  and within all tiers of student need.  </a:t>
            </a:r>
            <a:endParaRPr lang="en-US" dirty="0"/>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8733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Graphically, MTSS must contain all these components to build a comprehensive system. </a:t>
            </a:r>
            <a:r>
              <a:rPr lang="en-US" baseline="0" dirty="0" err="1" smtClean="0"/>
              <a:t>Altho</a:t>
            </a:r>
            <a:r>
              <a:rPr lang="en-US" baseline="0" dirty="0" smtClean="0"/>
              <a:t> all of these are essential and inter-twined, we are focusing on * the Implementation of multiple tiers of instruction and intervention with evidence based strategies matched to student needs. *This is RtI</a:t>
            </a:r>
          </a:p>
          <a:p>
            <a:endParaRPr lang="en-US" baseline="0" dirty="0" smtClean="0"/>
          </a:p>
        </p:txBody>
      </p:sp>
      <p:sp>
        <p:nvSpPr>
          <p:cNvPr id="4" name="Slide Number Placeholder 3"/>
          <p:cNvSpPr>
            <a:spLocks noGrp="1"/>
          </p:cNvSpPr>
          <p:nvPr>
            <p:ph type="sldNum" sz="quarter" idx="10"/>
          </p:nvPr>
        </p:nvSpPr>
        <p:spPr/>
        <p:txBody>
          <a:bodyPr/>
          <a:lstStyle/>
          <a:p>
            <a:fld id="{897887A8-FE70-3940-AEE4-077E3E8704C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17024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fld id="{75CB8494-6A63-FF4A-AA05-D3CE151D7DBB}" type="slidenum">
              <a:rPr lang="en-US" sz="1200" b="1">
                <a:solidFill>
                  <a:srgbClr val="000000"/>
                </a:solidFill>
                <a:latin typeface="Times New Roman" charset="0"/>
              </a:rPr>
              <a:pPr/>
              <a:t>6</a:t>
            </a:fld>
            <a:endParaRPr lang="en-US" sz="1200" b="1">
              <a:solidFill>
                <a:srgbClr val="000000"/>
              </a:solidFill>
              <a:latin typeface="Times New Roman" charset="0"/>
            </a:endParaRPr>
          </a:p>
        </p:txBody>
      </p:sp>
      <p:sp>
        <p:nvSpPr>
          <p:cNvPr id="286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nchor="b"/>
          <a:lstStyle>
            <a:lvl1pPr defTabSz="466725">
              <a:defRPr sz="2400">
                <a:solidFill>
                  <a:schemeClr val="tx1"/>
                </a:solidFill>
                <a:latin typeface="Arial" charset="0"/>
                <a:ea typeface="ＭＳ Ｐゴシック" charset="0"/>
                <a:cs typeface="ＭＳ Ｐゴシック" charset="0"/>
              </a:defRPr>
            </a:lvl1pPr>
            <a:lvl2pPr marL="742950" indent="-285750" defTabSz="466725">
              <a:defRPr sz="2400">
                <a:solidFill>
                  <a:schemeClr val="tx1"/>
                </a:solidFill>
                <a:latin typeface="Arial" charset="0"/>
                <a:ea typeface="ＭＳ Ｐゴシック" charset="0"/>
              </a:defRPr>
            </a:lvl2pPr>
            <a:lvl3pPr marL="1143000" indent="-228600" defTabSz="466725">
              <a:defRPr sz="2400">
                <a:solidFill>
                  <a:schemeClr val="tx1"/>
                </a:solidFill>
                <a:latin typeface="Arial" charset="0"/>
                <a:ea typeface="ＭＳ Ｐゴシック" charset="0"/>
              </a:defRPr>
            </a:lvl3pPr>
            <a:lvl4pPr marL="1600200" indent="-228600" defTabSz="466725">
              <a:defRPr sz="2400">
                <a:solidFill>
                  <a:schemeClr val="tx1"/>
                </a:solidFill>
                <a:latin typeface="Arial" charset="0"/>
                <a:ea typeface="ＭＳ Ｐゴシック" charset="0"/>
              </a:defRPr>
            </a:lvl4pPr>
            <a:lvl5pPr marL="2057400" indent="-228600" defTabSz="466725">
              <a:defRPr sz="24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fld id="{D540664E-E930-B64B-826E-8C6441E28B79}" type="slidenum">
              <a:rPr lang="en-US" sz="1200" b="1">
                <a:solidFill>
                  <a:srgbClr val="000000"/>
                </a:solidFill>
              </a:rPr>
              <a:pPr algn="r">
                <a:spcBef>
                  <a:spcPct val="20000"/>
                </a:spcBef>
              </a:pPr>
              <a:t>6</a:t>
            </a:fld>
            <a:endParaRPr lang="en-US" sz="1200" b="1">
              <a:solidFill>
                <a:srgbClr val="000000"/>
              </a:solidFill>
            </a:endParaRPr>
          </a:p>
        </p:txBody>
      </p:sp>
      <p:sp>
        <p:nvSpPr>
          <p:cNvPr id="28675" name="Rectangle 2"/>
          <p:cNvSpPr>
            <a:spLocks noGrp="1" noRot="1" noChangeAspect="1" noChangeArrowheads="1" noTextEdit="1"/>
          </p:cNvSpPr>
          <p:nvPr>
            <p:ph type="sldImg"/>
          </p:nvPr>
        </p:nvSpPr>
        <p:spPr>
          <a:xfrm>
            <a:off x="1371600" y="1143000"/>
            <a:ext cx="4114800" cy="3086100"/>
          </a:xfrm>
          <a:ln/>
        </p:spPr>
      </p:sp>
      <p:sp>
        <p:nvSpPr>
          <p:cNvPr id="286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45535">
              <a:spcBef>
                <a:spcPct val="0"/>
              </a:spcBef>
            </a:pPr>
            <a:r>
              <a:rPr lang="en-US" dirty="0" smtClean="0">
                <a:latin typeface="Calibri" charset="0"/>
                <a:ea typeface="ＭＳ Ｐゴシック" charset="0"/>
                <a:cs typeface="ＭＳ Ｐゴシック" charset="0"/>
              </a:rPr>
              <a:t>This RtI triangle represents the tiers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and</a:t>
            </a:r>
            <a:r>
              <a:rPr lang="en-US" baseline="0" dirty="0" smtClean="0">
                <a:latin typeface="Calibri" charset="0"/>
                <a:ea typeface="ＭＳ Ｐゴシック" charset="0"/>
                <a:cs typeface="ＭＳ Ｐゴシック" charset="0"/>
              </a:rPr>
              <a:t> contains 2 integrated systems; academic and *behavioral.  The behavioral side is *  often called RtI:B or Positive Behavior Interventions and Supports - PBIS</a:t>
            </a:r>
          </a:p>
          <a:p>
            <a:pPr defTabSz="445535">
              <a:spcBef>
                <a:spcPct val="0"/>
              </a:spcBef>
            </a:pPr>
            <a:endParaRPr lang="en-US" baseline="0" dirty="0" smtClean="0">
              <a:latin typeface="Calibri" charset="0"/>
              <a:ea typeface="ＭＳ Ｐゴシック" charset="0"/>
              <a:cs typeface="ＭＳ Ｐゴシック" charset="0"/>
            </a:endParaRPr>
          </a:p>
          <a:p>
            <a:pPr defTabSz="445535">
              <a:spcBef>
                <a:spcPct val="0"/>
              </a:spcBef>
            </a:pPr>
            <a:r>
              <a:rPr lang="en-US" baseline="0" dirty="0" smtClean="0">
                <a:latin typeface="Calibri" charset="0"/>
                <a:ea typeface="ＭＳ Ｐゴシック" charset="0"/>
                <a:cs typeface="ＭＳ Ｐゴシック" charset="0"/>
              </a:rPr>
              <a:t>Collaborative Problem Solving Teams often use behavior data as part of their analysis to understand individual student needs – For example, they may look up how many referrals a student has, how their attendance has been affecting their academics, or even analyze behavior issues as compared to their peers. This is a common practice when determining supplemental supports or interventions at Tier 2 or 3. </a:t>
            </a:r>
          </a:p>
          <a:p>
            <a:pPr defTabSz="445535">
              <a:spcBef>
                <a:spcPct val="0"/>
              </a:spcBef>
            </a:pPr>
            <a:endParaRPr lang="en-US" baseline="0" dirty="0" smtClean="0">
              <a:latin typeface="Calibri" charset="0"/>
              <a:ea typeface="ＭＳ Ｐゴシック" charset="0"/>
              <a:cs typeface="ＭＳ Ｐゴシック" charset="0"/>
            </a:endParaRPr>
          </a:p>
          <a:p>
            <a:pPr defTabSz="445535">
              <a:spcBef>
                <a:spcPct val="0"/>
              </a:spcBef>
            </a:pPr>
            <a:r>
              <a:rPr lang="en-US" baseline="0" dirty="0" smtClean="0">
                <a:latin typeface="Calibri" charset="0"/>
                <a:ea typeface="ＭＳ Ｐゴシック" charset="0"/>
                <a:cs typeface="ＭＳ Ｐゴシック" charset="0"/>
              </a:rPr>
              <a:t>However, *universal behavior screenings and school-wide interventions for all students at the Tier 1 level are imperative for managing the health your school’s climate. </a:t>
            </a:r>
            <a:r>
              <a:rPr lang="en-US" dirty="0" smtClean="0">
                <a:latin typeface="Calibri" charset="0"/>
                <a:ea typeface="ＭＳ Ｐゴシック" charset="0"/>
                <a:cs typeface="ＭＳ Ｐゴシック" charset="0"/>
              </a:rPr>
              <a:t>Your* SPBP is your core behavior curriculum for all students</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50742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As some members on your team may remember, there are 10 Critical Elements in PBIS and we</a:t>
            </a:r>
            <a:r>
              <a:rPr lang="en-US" baseline="0" dirty="0" smtClean="0"/>
              <a:t> have been adding 1 to 2 elements each year until all 10 are included in the SPBP. This year we have added a * narrative question about your school-wide reward system and a *formula for you to analyze your core effectiveness. We have also expanded the * discipline process by looking at your school’s discipline flow chart.</a:t>
            </a:r>
            <a:endParaRPr lang="en-US" dirty="0" smtClean="0"/>
          </a:p>
          <a:p>
            <a:r>
              <a:rPr lang="en-US" dirty="0" smtClean="0"/>
              <a:t>These new elements will have * lightbulb</a:t>
            </a:r>
            <a:r>
              <a:rPr lang="en-US" baseline="0" dirty="0" smtClean="0"/>
              <a:t> before them in the SPBP template and an encouragement for your team to watch the specific Brainshark for that element.</a:t>
            </a:r>
          </a:p>
        </p:txBody>
      </p:sp>
      <p:sp>
        <p:nvSpPr>
          <p:cNvPr id="4" name="Slide Number Placeholder 3"/>
          <p:cNvSpPr>
            <a:spLocks noGrp="1"/>
          </p:cNvSpPr>
          <p:nvPr>
            <p:ph type="sldNum" sz="quarter" idx="10"/>
          </p:nvPr>
        </p:nvSpPr>
        <p:spPr/>
        <p:txBody>
          <a:bodyPr/>
          <a:lstStyle/>
          <a:p>
            <a:fld id="{614BDB8A-E1F6-334B-91C1-D3136CEAFC80}" type="slidenum">
              <a:rPr lang="en-US" smtClean="0"/>
              <a:t>7</a:t>
            </a:fld>
            <a:endParaRPr lang="en-US"/>
          </a:p>
        </p:txBody>
      </p:sp>
    </p:spTree>
    <p:extLst>
      <p:ext uri="{BB962C8B-B14F-4D97-AF65-F5344CB8AC3E}">
        <p14:creationId xmlns:p14="http://schemas.microsoft.com/office/powerpoint/2010/main" val="4273949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Big 5 are data points that help your team evaluate the implementation of your behavior curriculum. We currently have *3 of the Big 5 in our SPBP and you will need to know how to access the data.</a:t>
            </a:r>
          </a:p>
          <a:p>
            <a:endParaRPr lang="en-US" dirty="0"/>
          </a:p>
          <a:p>
            <a:r>
              <a:rPr lang="en-US" dirty="0" smtClean="0"/>
              <a:t>All data for the Big 5 comes out of BASIS 3.0 in the Behavior Dashboard. The Dashboard provides you with many behavior graphs</a:t>
            </a:r>
            <a:r>
              <a:rPr lang="en-US" baseline="0" dirty="0" smtClean="0"/>
              <a:t> and charts so you can clearly and quickly determine your current behavior data. </a:t>
            </a:r>
            <a:r>
              <a:rPr lang="en-US" dirty="0" smtClean="0"/>
              <a:t>The Big</a:t>
            </a:r>
            <a:r>
              <a:rPr lang="en-US" baseline="0" dirty="0" smtClean="0"/>
              <a:t> 5 do not answer questions but leads the team to dig deeper in analyzing the data to provide an effective intervention. </a:t>
            </a:r>
          </a:p>
          <a:p>
            <a:endParaRPr lang="en-US" dirty="0"/>
          </a:p>
          <a:p>
            <a:r>
              <a:rPr lang="en-US" dirty="0" smtClean="0"/>
              <a:t>I am first going to review where to find the 3 sets of data (and then Jeff is going to take you live into the dashboard and show you). This PPT is attached to this Webinar, so you can also print up the directions as well as seeing them.</a:t>
            </a:r>
            <a:endParaRPr lang="en-US" dirty="0"/>
          </a:p>
        </p:txBody>
      </p:sp>
      <p:sp>
        <p:nvSpPr>
          <p:cNvPr id="4" name="Slide Number Placeholder 3"/>
          <p:cNvSpPr>
            <a:spLocks noGrp="1"/>
          </p:cNvSpPr>
          <p:nvPr>
            <p:ph type="sldNum" sz="quarter" idx="10"/>
          </p:nvPr>
        </p:nvSpPr>
        <p:spPr/>
        <p:txBody>
          <a:bodyPr/>
          <a:lstStyle/>
          <a:p>
            <a:fld id="{881B703C-17F0-3A44-BEC1-72BBC94F62D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1964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positive outcomes of implementing PBIS are well documented in our state and nationally. Implementing PBIS through your SPBP builds a positive environment for all stakeholders emphasizing the use of preventative teaching and reinforcement strategies. *And because behavior and academics are so inter-twined, the effects of having a positive school climate impacts student academic achievement.</a:t>
            </a:r>
          </a:p>
          <a:p>
            <a:r>
              <a:rPr lang="en-US" baseline="0" dirty="0" smtClean="0"/>
              <a:t>Of course, for this impact, *PBIS has to be implemented effectively and consistently.</a:t>
            </a:r>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3604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SPBP may be developed by * a </a:t>
            </a:r>
            <a:r>
              <a:rPr lang="en-US" baseline="0" dirty="0" smtClean="0"/>
              <a:t>current school team such as the CPS Team, the discipline team, the leadership team or a behavior committee. Or * it could be made up </a:t>
            </a:r>
            <a:r>
              <a:rPr lang="en-US" dirty="0" smtClean="0"/>
              <a:t>of</a:t>
            </a:r>
            <a:r>
              <a:rPr lang="en-US" baseline="0" dirty="0" smtClean="0"/>
              <a:t> members from these teams. It is the Principal who creates the foundation for this team to thrive by providing * structure and designated time for them to meet and complete the SPBP in a timely manner.</a:t>
            </a:r>
            <a:endParaRPr lang="en-US" dirty="0"/>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7238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18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21549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92249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Box 4"/>
          <p:cNvSpPr txBox="1"/>
          <p:nvPr userDrawn="1"/>
        </p:nvSpPr>
        <p:spPr>
          <a:xfrm>
            <a:off x="5611002" y="6357393"/>
            <a:ext cx="3413417" cy="276999"/>
          </a:xfrm>
          <a:prstGeom prst="rect">
            <a:avLst/>
          </a:prstGeom>
          <a:noFill/>
        </p:spPr>
        <p:txBody>
          <a:bodyPr wrap="square" rtlCol="0">
            <a:spAutoFit/>
          </a:bodyPr>
          <a:lstStyle/>
          <a:p>
            <a:pPr defTabSz="457189"/>
            <a:r>
              <a:rPr lang="en-US" sz="1200" dirty="0">
                <a:solidFill>
                  <a:prstClr val="black">
                    <a:lumMod val="50000"/>
                    <a:lumOff val="50000"/>
                  </a:prstClr>
                </a:solidFill>
                <a:latin typeface="Century Gothic"/>
              </a:rPr>
              <a:t>Diversity, Prevention &amp; Intervention Dept.</a:t>
            </a:r>
            <a:endParaRPr lang="en-US" sz="1200" dirty="0">
              <a:solidFill>
                <a:prstClr val="black"/>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 y="6258145"/>
            <a:ext cx="447442" cy="475488"/>
          </a:xfrm>
          <a:prstGeom prst="rect">
            <a:avLst/>
          </a:prstGeom>
        </p:spPr>
      </p:pic>
    </p:spTree>
    <p:extLst>
      <p:ext uri="{BB962C8B-B14F-4D97-AF65-F5344CB8AC3E}">
        <p14:creationId xmlns:p14="http://schemas.microsoft.com/office/powerpoint/2010/main" val="1564289495"/>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Lst>
  <p:txStyles>
    <p:titleStyle>
      <a:lvl1pPr algn="ctr" defTabSz="914377"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891" indent="-342891" algn="l" defTabSz="914377"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32" indent="-28574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2971"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160"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349"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537"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726"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914"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103"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brainshark.com/browardschools/Overview2017"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mailto:tyyne.hogan@browardschools.com" TargetMode="External"/><Relationship Id="rId5" Type="http://schemas.openxmlformats.org/officeDocument/2006/relationships/image" Target="../media/image20.jpeg"/><Relationship Id="rId4" Type="http://schemas.openxmlformats.org/officeDocument/2006/relationships/hyperlink" Target="http://www.browardprevention.o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3812583"/>
            <a:ext cx="9144000" cy="3045417"/>
          </a:xfrm>
          <a:prstGeom prst="rect">
            <a:avLst/>
          </a:prstGeom>
          <a:solidFill>
            <a:srgbClr val="26BDC4"/>
          </a:solidFill>
          <a:ln>
            <a:solidFill>
              <a:srgbClr val="26B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5710" y="4487334"/>
            <a:ext cx="8252580" cy="1323439"/>
          </a:xfrm>
          <a:prstGeom prst="rect">
            <a:avLst/>
          </a:prstGeom>
          <a:noFill/>
        </p:spPr>
        <p:txBody>
          <a:bodyPr wrap="none" rtlCol="0">
            <a:spAutoFit/>
          </a:bodyPr>
          <a:lstStyle/>
          <a:p>
            <a:pPr algn="ctr"/>
            <a:r>
              <a:rPr lang="en-US" sz="4000" dirty="0" smtClean="0">
                <a:solidFill>
                  <a:schemeClr val="bg1"/>
                </a:solidFill>
                <a:latin typeface="Arial" panose="020B0604020202020204" pitchFamily="34" charset="0"/>
                <a:cs typeface="Arial" panose="020B0604020202020204" pitchFamily="34" charset="0"/>
              </a:rPr>
              <a:t>School-wide Positive Behavior Plan</a:t>
            </a:r>
          </a:p>
          <a:p>
            <a:pPr algn="ctr"/>
            <a:r>
              <a:rPr lang="en-US" sz="4000" b="1" dirty="0" smtClean="0">
                <a:solidFill>
                  <a:schemeClr val="bg1"/>
                </a:solidFill>
                <a:latin typeface="Arial" panose="020B0604020202020204" pitchFamily="34" charset="0"/>
                <a:cs typeface="Arial" panose="020B0604020202020204" pitchFamily="34" charset="0"/>
              </a:rPr>
              <a:t>SPBP</a:t>
            </a:r>
          </a:p>
        </p:txBody>
      </p:sp>
      <p:sp>
        <p:nvSpPr>
          <p:cNvPr id="4" name="TextBox 3"/>
          <p:cNvSpPr txBox="1"/>
          <p:nvPr/>
        </p:nvSpPr>
        <p:spPr>
          <a:xfrm>
            <a:off x="6904603" y="6239018"/>
            <a:ext cx="2030749" cy="461665"/>
          </a:xfrm>
          <a:prstGeom prst="rect">
            <a:avLst/>
          </a:prstGeom>
          <a:noFill/>
        </p:spPr>
        <p:txBody>
          <a:bodyPr wrap="none" rtlCol="0">
            <a:spAutoFit/>
          </a:bodyPr>
          <a:lstStyle/>
          <a:p>
            <a:r>
              <a:rPr lang="en-US" sz="2400" dirty="0" smtClean="0">
                <a:solidFill>
                  <a:schemeClr val="bg1"/>
                </a:solidFill>
                <a:latin typeface="Arial" panose="020B0604020202020204" pitchFamily="34" charset="0"/>
                <a:cs typeface="Arial" panose="020B0604020202020204" pitchFamily="34" charset="0"/>
              </a:rPr>
              <a:t>Tyyne Hogan</a:t>
            </a:r>
          </a:p>
        </p:txBody>
      </p:sp>
    </p:spTree>
    <p:extLst>
      <p:ext uri="{BB962C8B-B14F-4D97-AF65-F5344CB8AC3E}">
        <p14:creationId xmlns:p14="http://schemas.microsoft.com/office/powerpoint/2010/main" val="2652837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151123" y="2280868"/>
            <a:ext cx="3757650" cy="4093428"/>
          </a:xfrm>
          <a:prstGeom prst="rect">
            <a:avLst/>
          </a:prstGeom>
        </p:spPr>
        <p:txBody>
          <a:bodyPr wrap="square">
            <a:spAutoFit/>
          </a:bodyPr>
          <a:lstStyle/>
          <a:p>
            <a:pPr marL="342891" indent="-342891" defTabSz="457189">
              <a:buFont typeface="Wingdings" charset="2"/>
              <a:buChar char="ü"/>
            </a:pPr>
            <a:r>
              <a:rPr lang="en-US" sz="2000" dirty="0">
                <a:solidFill>
                  <a:prstClr val="black"/>
                </a:solidFill>
                <a:latin typeface="Arial"/>
                <a:cs typeface="Arial"/>
              </a:rPr>
              <a:t>Decrease in office discipline referrals &amp; </a:t>
            </a:r>
            <a:r>
              <a:rPr lang="en-US" sz="2000" dirty="0" smtClean="0">
                <a:solidFill>
                  <a:prstClr val="black"/>
                </a:solidFill>
                <a:latin typeface="Arial"/>
                <a:cs typeface="Arial"/>
              </a:rPr>
              <a:t>suspensions</a:t>
            </a:r>
            <a:endParaRPr lang="en-US" sz="2000" dirty="0">
              <a:solidFill>
                <a:prstClr val="black"/>
              </a:solidFill>
              <a:latin typeface="Arial"/>
              <a:cs typeface="Arial"/>
            </a:endParaRPr>
          </a:p>
          <a:p>
            <a:pPr marL="342891" indent="-342891" defTabSz="457189">
              <a:buFont typeface="Wingdings" charset="2"/>
              <a:buChar char="ü"/>
            </a:pPr>
            <a:r>
              <a:rPr lang="en-US" sz="2000" dirty="0">
                <a:solidFill>
                  <a:prstClr val="black"/>
                </a:solidFill>
                <a:latin typeface="Arial"/>
                <a:cs typeface="Arial"/>
              </a:rPr>
              <a:t>Increase in student </a:t>
            </a:r>
            <a:r>
              <a:rPr lang="en-US" sz="2000" dirty="0" smtClean="0">
                <a:solidFill>
                  <a:prstClr val="black"/>
                </a:solidFill>
                <a:latin typeface="Arial"/>
                <a:cs typeface="Arial"/>
              </a:rPr>
              <a:t>attendance</a:t>
            </a:r>
            <a:endParaRPr lang="en-US" sz="2000" dirty="0">
              <a:solidFill>
                <a:prstClr val="black"/>
              </a:solidFill>
              <a:latin typeface="Arial"/>
              <a:cs typeface="Arial"/>
            </a:endParaRPr>
          </a:p>
          <a:p>
            <a:pPr marL="342891" indent="-342891" defTabSz="457189">
              <a:buFont typeface="Wingdings" charset="2"/>
              <a:buChar char="ü"/>
            </a:pPr>
            <a:r>
              <a:rPr lang="en-US" sz="2000" dirty="0">
                <a:solidFill>
                  <a:prstClr val="black"/>
                </a:solidFill>
                <a:latin typeface="Arial"/>
                <a:cs typeface="Arial"/>
              </a:rPr>
              <a:t>Increased academic </a:t>
            </a:r>
            <a:r>
              <a:rPr lang="en-US" sz="2000" i="1" dirty="0">
                <a:solidFill>
                  <a:prstClr val="black"/>
                </a:solidFill>
                <a:latin typeface="Arial"/>
                <a:cs typeface="Arial"/>
              </a:rPr>
              <a:t>engaged</a:t>
            </a:r>
            <a:r>
              <a:rPr lang="en-US" sz="2000" dirty="0">
                <a:solidFill>
                  <a:prstClr val="black"/>
                </a:solidFill>
                <a:latin typeface="Arial"/>
                <a:cs typeface="Arial"/>
              </a:rPr>
              <a:t> time for teachers and </a:t>
            </a:r>
            <a:r>
              <a:rPr lang="en-US" sz="2000" dirty="0" smtClean="0">
                <a:solidFill>
                  <a:prstClr val="black"/>
                </a:solidFill>
                <a:latin typeface="Arial"/>
                <a:cs typeface="Arial"/>
              </a:rPr>
              <a:t>students</a:t>
            </a:r>
            <a:endParaRPr lang="en-US" sz="2000" dirty="0">
              <a:solidFill>
                <a:prstClr val="black"/>
              </a:solidFill>
              <a:latin typeface="Arial"/>
              <a:cs typeface="Arial"/>
            </a:endParaRPr>
          </a:p>
          <a:p>
            <a:pPr marL="342891" indent="-342891" defTabSz="457189">
              <a:buFont typeface="Wingdings" charset="2"/>
              <a:buChar char="ü"/>
            </a:pPr>
            <a:r>
              <a:rPr lang="en-US" sz="2000" dirty="0">
                <a:solidFill>
                  <a:prstClr val="black"/>
                </a:solidFill>
                <a:latin typeface="Arial"/>
                <a:cs typeface="Arial"/>
              </a:rPr>
              <a:t>Improved school </a:t>
            </a:r>
            <a:r>
              <a:rPr lang="en-US" sz="2000" dirty="0" smtClean="0">
                <a:solidFill>
                  <a:prstClr val="black"/>
                </a:solidFill>
                <a:latin typeface="Arial"/>
                <a:cs typeface="Arial"/>
              </a:rPr>
              <a:t>climate</a:t>
            </a:r>
            <a:endParaRPr lang="en-US" sz="2000" dirty="0">
              <a:solidFill>
                <a:prstClr val="black"/>
              </a:solidFill>
              <a:latin typeface="Arial"/>
              <a:cs typeface="Arial"/>
            </a:endParaRPr>
          </a:p>
          <a:p>
            <a:pPr marL="342891" indent="-342891" defTabSz="457189">
              <a:buFont typeface="Wingdings" charset="2"/>
              <a:buChar char="ü"/>
            </a:pPr>
            <a:r>
              <a:rPr lang="en-US" sz="2000" dirty="0">
                <a:solidFill>
                  <a:prstClr val="black"/>
                </a:solidFill>
                <a:latin typeface="Arial"/>
                <a:cs typeface="Arial"/>
              </a:rPr>
              <a:t>Increased student and staff </a:t>
            </a:r>
            <a:r>
              <a:rPr lang="en-US" sz="2000" dirty="0" smtClean="0">
                <a:solidFill>
                  <a:prstClr val="black"/>
                </a:solidFill>
                <a:latin typeface="Arial"/>
                <a:cs typeface="Arial"/>
              </a:rPr>
              <a:t>safety</a:t>
            </a:r>
            <a:endParaRPr lang="en-US" sz="2000" dirty="0">
              <a:solidFill>
                <a:prstClr val="black"/>
              </a:solidFill>
              <a:latin typeface="Arial"/>
              <a:cs typeface="Arial"/>
            </a:endParaRPr>
          </a:p>
          <a:p>
            <a:pPr marL="342891" indent="-342891" defTabSz="457189">
              <a:buFont typeface="Wingdings" charset="2"/>
              <a:buChar char="ü"/>
            </a:pPr>
            <a:r>
              <a:rPr lang="en-US" sz="2000" dirty="0">
                <a:solidFill>
                  <a:prstClr val="black"/>
                </a:solidFill>
                <a:latin typeface="Arial"/>
                <a:cs typeface="Arial"/>
              </a:rPr>
              <a:t>Decreased staff absenteeism</a:t>
            </a:r>
          </a:p>
          <a:p>
            <a:pPr marL="342891" indent="-342891" defTabSz="457189">
              <a:buFont typeface="Wingdings" charset="2"/>
              <a:buChar char="ü"/>
            </a:pPr>
            <a:endParaRPr lang="en-US" sz="2000" dirty="0">
              <a:solidFill>
                <a:prstClr val="black"/>
              </a:solidFill>
              <a:latin typeface="Arial"/>
              <a:cs typeface="Arial"/>
            </a:endParaRPr>
          </a:p>
        </p:txBody>
      </p:sp>
      <p:sp>
        <p:nvSpPr>
          <p:cNvPr id="8" name="TextBox 7"/>
          <p:cNvSpPr txBox="1"/>
          <p:nvPr/>
        </p:nvSpPr>
        <p:spPr>
          <a:xfrm>
            <a:off x="2542722" y="1266062"/>
            <a:ext cx="4825552" cy="400110"/>
          </a:xfrm>
          <a:prstGeom prst="rect">
            <a:avLst/>
          </a:prstGeom>
          <a:noFill/>
        </p:spPr>
        <p:txBody>
          <a:bodyPr wrap="none" rtlCol="0">
            <a:spAutoFit/>
          </a:bodyPr>
          <a:lstStyle/>
          <a:p>
            <a:pPr defTabSz="457189"/>
            <a:r>
              <a:rPr lang="en-US" sz="2000" dirty="0">
                <a:solidFill>
                  <a:srgbClr val="008000"/>
                </a:solidFill>
                <a:latin typeface="Arial"/>
                <a:cs typeface="Arial"/>
              </a:rPr>
              <a:t>effectively and consistently implementing</a:t>
            </a:r>
          </a:p>
        </p:txBody>
      </p:sp>
      <p:sp>
        <p:nvSpPr>
          <p:cNvPr id="12" name="Rectangle 11"/>
          <p:cNvSpPr/>
          <p:nvPr/>
        </p:nvSpPr>
        <p:spPr>
          <a:xfrm>
            <a:off x="135611" y="1973092"/>
            <a:ext cx="4053174" cy="4708981"/>
          </a:xfrm>
          <a:prstGeom prst="rect">
            <a:avLst/>
          </a:prstGeom>
        </p:spPr>
        <p:txBody>
          <a:bodyPr wrap="square">
            <a:spAutoFit/>
          </a:bodyPr>
          <a:lstStyle/>
          <a:p>
            <a:pPr defTabSz="457189"/>
            <a:r>
              <a:rPr lang="en-US" sz="2000" b="1" dirty="0" smtClean="0">
                <a:solidFill>
                  <a:srgbClr val="EF5224"/>
                </a:solidFill>
                <a:latin typeface="Arial"/>
                <a:cs typeface="Arial"/>
              </a:rPr>
              <a:t>Build </a:t>
            </a:r>
            <a:r>
              <a:rPr lang="en-US" sz="2000" b="1" dirty="0">
                <a:solidFill>
                  <a:srgbClr val="EF5224"/>
                </a:solidFill>
                <a:latin typeface="Arial"/>
                <a:cs typeface="Arial"/>
              </a:rPr>
              <a:t>environments </a:t>
            </a:r>
            <a:r>
              <a:rPr lang="en-US" sz="2000" dirty="0">
                <a:solidFill>
                  <a:prstClr val="black"/>
                </a:solidFill>
                <a:latin typeface="Arial"/>
                <a:cs typeface="Arial"/>
              </a:rPr>
              <a:t>in which positive behavior is more </a:t>
            </a:r>
            <a:r>
              <a:rPr lang="en-US" sz="2000" u="sng" dirty="0">
                <a:solidFill>
                  <a:prstClr val="black"/>
                </a:solidFill>
                <a:latin typeface="Arial"/>
                <a:cs typeface="Arial"/>
              </a:rPr>
              <a:t>effective</a:t>
            </a:r>
            <a:r>
              <a:rPr lang="en-US" sz="2000" dirty="0">
                <a:solidFill>
                  <a:prstClr val="black"/>
                </a:solidFill>
                <a:latin typeface="Arial"/>
                <a:cs typeface="Arial"/>
              </a:rPr>
              <a:t> than problem behavior</a:t>
            </a:r>
          </a:p>
          <a:p>
            <a:pPr defTabSz="457189"/>
            <a:endParaRPr lang="en-US" sz="2000" dirty="0">
              <a:solidFill>
                <a:prstClr val="black"/>
              </a:solidFill>
              <a:latin typeface="Arial"/>
              <a:cs typeface="Arial"/>
            </a:endParaRPr>
          </a:p>
          <a:p>
            <a:pPr defTabSz="457189"/>
            <a:r>
              <a:rPr lang="en-US" sz="2000" dirty="0">
                <a:solidFill>
                  <a:prstClr val="black"/>
                </a:solidFill>
                <a:latin typeface="Arial"/>
                <a:cs typeface="Arial"/>
              </a:rPr>
              <a:t>I</a:t>
            </a:r>
            <a:r>
              <a:rPr lang="en-US" sz="2000" dirty="0" smtClean="0">
                <a:solidFill>
                  <a:prstClr val="black"/>
                </a:solidFill>
                <a:latin typeface="Arial"/>
                <a:cs typeface="Arial"/>
              </a:rPr>
              <a:t>s </a:t>
            </a:r>
            <a:r>
              <a:rPr lang="en-US" sz="2000" dirty="0">
                <a:solidFill>
                  <a:prstClr val="black"/>
                </a:solidFill>
                <a:latin typeface="Arial"/>
                <a:cs typeface="Arial"/>
              </a:rPr>
              <a:t>a </a:t>
            </a:r>
            <a:r>
              <a:rPr lang="en-US" sz="2000" b="1" dirty="0">
                <a:solidFill>
                  <a:srgbClr val="EF5224"/>
                </a:solidFill>
                <a:latin typeface="Arial"/>
                <a:cs typeface="Arial"/>
              </a:rPr>
              <a:t>collaborative, assessment-based</a:t>
            </a:r>
            <a:r>
              <a:rPr lang="en-US" sz="2000" b="1" dirty="0">
                <a:solidFill>
                  <a:srgbClr val="26BDC4"/>
                </a:solidFill>
                <a:latin typeface="Arial"/>
                <a:cs typeface="Arial"/>
              </a:rPr>
              <a:t> </a:t>
            </a:r>
            <a:r>
              <a:rPr lang="en-US" sz="2000" dirty="0">
                <a:solidFill>
                  <a:prstClr val="black"/>
                </a:solidFill>
                <a:latin typeface="Arial"/>
                <a:cs typeface="Arial"/>
              </a:rPr>
              <a:t>approach to developing effective interventions for problem behavior</a:t>
            </a:r>
          </a:p>
          <a:p>
            <a:pPr defTabSz="457189"/>
            <a:endParaRPr lang="en-US" sz="2000" dirty="0">
              <a:solidFill>
                <a:prstClr val="black"/>
              </a:solidFill>
              <a:latin typeface="Arial"/>
              <a:cs typeface="Arial"/>
            </a:endParaRPr>
          </a:p>
          <a:p>
            <a:pPr defTabSz="457189"/>
            <a:r>
              <a:rPr lang="en-US" sz="2000" dirty="0" smtClean="0">
                <a:solidFill>
                  <a:prstClr val="black"/>
                </a:solidFill>
                <a:latin typeface="Arial"/>
                <a:cs typeface="Arial"/>
              </a:rPr>
              <a:t>Emphasizes </a:t>
            </a:r>
            <a:r>
              <a:rPr lang="en-US" sz="2000" dirty="0">
                <a:solidFill>
                  <a:prstClr val="black"/>
                </a:solidFill>
                <a:latin typeface="Arial"/>
                <a:cs typeface="Arial"/>
              </a:rPr>
              <a:t>the use of </a:t>
            </a:r>
            <a:r>
              <a:rPr lang="en-US" sz="2000" b="1" dirty="0">
                <a:solidFill>
                  <a:srgbClr val="EF5224"/>
                </a:solidFill>
                <a:latin typeface="Arial"/>
                <a:cs typeface="Arial"/>
              </a:rPr>
              <a:t>preventative, teaching, and reinforcement-based strategies </a:t>
            </a:r>
            <a:r>
              <a:rPr lang="en-US" sz="2000" dirty="0">
                <a:solidFill>
                  <a:prstClr val="black"/>
                </a:solidFill>
                <a:latin typeface="Arial"/>
                <a:cs typeface="Arial"/>
              </a:rPr>
              <a:t>to achieve meaningful and durable behavior and lifestyle outcomes</a:t>
            </a:r>
          </a:p>
        </p:txBody>
      </p:sp>
      <p:sp>
        <p:nvSpPr>
          <p:cNvPr id="4" name="TextBox 3"/>
          <p:cNvSpPr txBox="1"/>
          <p:nvPr/>
        </p:nvSpPr>
        <p:spPr>
          <a:xfrm>
            <a:off x="262466" y="1510715"/>
            <a:ext cx="880369" cy="523220"/>
          </a:xfrm>
          <a:prstGeom prst="rect">
            <a:avLst/>
          </a:prstGeom>
          <a:noFill/>
        </p:spPr>
        <p:txBody>
          <a:bodyPr wrap="none" rtlCol="0">
            <a:spAutoFit/>
          </a:bodyPr>
          <a:lstStyle/>
          <a:p>
            <a:r>
              <a:rPr lang="en-US" sz="2800" b="1" dirty="0">
                <a:solidFill>
                  <a:srgbClr val="26BDC4"/>
                </a:solidFill>
                <a:latin typeface="Century Gothic"/>
              </a:rPr>
              <a:t>PBIS</a:t>
            </a:r>
          </a:p>
        </p:txBody>
      </p:sp>
      <p:sp>
        <p:nvSpPr>
          <p:cNvPr id="6" name="Right Arrow 5"/>
          <p:cNvSpPr/>
          <p:nvPr/>
        </p:nvSpPr>
        <p:spPr>
          <a:xfrm>
            <a:off x="4118552" y="3295651"/>
            <a:ext cx="1060304" cy="1456231"/>
          </a:xfrm>
          <a:prstGeom prst="rightArrow">
            <a:avLst/>
          </a:prstGeom>
          <a:solidFill>
            <a:srgbClr val="EF5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Shot 2016-10-07 at 9.3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2000">
            <a:off x="4943117" y="2704526"/>
            <a:ext cx="3542380" cy="2151643"/>
          </a:xfrm>
          <a:prstGeom prst="rect">
            <a:avLst/>
          </a:prstGeom>
          <a:ln>
            <a:solidFill>
              <a:schemeClr val="bg1">
                <a:lumMod val="50000"/>
              </a:schemeClr>
            </a:solidFill>
          </a:ln>
        </p:spPr>
      </p:pic>
      <p:sp>
        <p:nvSpPr>
          <p:cNvPr id="14" name="TextBox 13"/>
          <p:cNvSpPr txBox="1"/>
          <p:nvPr/>
        </p:nvSpPr>
        <p:spPr>
          <a:xfrm rot="1661842">
            <a:off x="4826011" y="3378976"/>
            <a:ext cx="3676459" cy="1015663"/>
          </a:xfrm>
          <a:prstGeom prst="rect">
            <a:avLst/>
          </a:prstGeom>
          <a:noFill/>
        </p:spPr>
        <p:txBody>
          <a:bodyPr wrap="square" rtlCol="0">
            <a:spAutoFit/>
          </a:bodyPr>
          <a:lstStyle/>
          <a:p>
            <a:pPr algn="ctr" defTabSz="457189"/>
            <a:r>
              <a:rPr lang="en-US" sz="2000" b="1" dirty="0">
                <a:solidFill>
                  <a:prstClr val="black"/>
                </a:solidFill>
              </a:rPr>
              <a:t>23,363 SCHOOLS </a:t>
            </a:r>
          </a:p>
          <a:p>
            <a:pPr algn="ctr" defTabSz="457189"/>
            <a:r>
              <a:rPr lang="en-US" sz="2000" b="1" dirty="0">
                <a:solidFill>
                  <a:prstClr val="black"/>
                </a:solidFill>
              </a:rPr>
              <a:t>IMPLEMENT TIER 1</a:t>
            </a:r>
          </a:p>
          <a:p>
            <a:pPr algn="ctr" defTabSz="457189"/>
            <a:r>
              <a:rPr lang="en-US" sz="2000" b="1" dirty="0">
                <a:solidFill>
                  <a:prstClr val="black"/>
                </a:solidFill>
              </a:rPr>
              <a:t>PBIS IN U.S.A.</a:t>
            </a:r>
          </a:p>
        </p:txBody>
      </p:sp>
      <p:grpSp>
        <p:nvGrpSpPr>
          <p:cNvPr id="20" name="Group 19"/>
          <p:cNvGrpSpPr/>
          <p:nvPr/>
        </p:nvGrpSpPr>
        <p:grpSpPr>
          <a:xfrm>
            <a:off x="0" y="-101598"/>
            <a:ext cx="9144000" cy="1557627"/>
            <a:chOff x="0" y="0"/>
            <a:chExt cx="9144000" cy="1557627"/>
          </a:xfrm>
        </p:grpSpPr>
        <p:grpSp>
          <p:nvGrpSpPr>
            <p:cNvPr id="21" name="Group 20"/>
            <p:cNvGrpSpPr/>
            <p:nvPr/>
          </p:nvGrpSpPr>
          <p:grpSpPr>
            <a:xfrm>
              <a:off x="0" y="391359"/>
              <a:ext cx="9144000" cy="733234"/>
              <a:chOff x="0" y="292608"/>
              <a:chExt cx="9144000" cy="733234"/>
            </a:xfrm>
          </p:grpSpPr>
          <p:sp>
            <p:nvSpPr>
              <p:cNvPr id="23" name="Rectangle 2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57794" y="348515"/>
                <a:ext cx="5263172"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Outcomes of Tier 1 PBIS</a:t>
                </a:r>
                <a:endParaRPr lang="en-US" sz="3600" dirty="0">
                  <a:solidFill>
                    <a:schemeClr val="bg1"/>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cxnSp>
        <p:nvCxnSpPr>
          <p:cNvPr id="5" name="Straight Connector 4"/>
          <p:cNvCxnSpPr/>
          <p:nvPr/>
        </p:nvCxnSpPr>
        <p:spPr>
          <a:xfrm flipH="1">
            <a:off x="4874953" y="857715"/>
            <a:ext cx="398689" cy="40889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273639" y="857715"/>
            <a:ext cx="442988" cy="40889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15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8194" y="1674388"/>
            <a:ext cx="4830615" cy="4541055"/>
          </a:xfrm>
          <a:prstGeom prst="ellipse">
            <a:avLst/>
          </a:prstGeom>
          <a:solidFill>
            <a:srgbClr val="EF5224"/>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11" name="Oval 10"/>
          <p:cNvSpPr/>
          <p:nvPr/>
        </p:nvSpPr>
        <p:spPr>
          <a:xfrm>
            <a:off x="6484144" y="1741973"/>
            <a:ext cx="1868991" cy="1127947"/>
          </a:xfrm>
          <a:prstGeom prst="ellipse">
            <a:avLst/>
          </a:prstGeom>
          <a:solidFill>
            <a:srgbClr val="26BDC4"/>
          </a:solidFill>
          <a:ln>
            <a:noFill/>
          </a:ln>
        </p:spPr>
        <p:style>
          <a:lnRef idx="1">
            <a:schemeClr val="accent1"/>
          </a:lnRef>
          <a:fillRef idx="3">
            <a:schemeClr val="accent1"/>
          </a:fillRef>
          <a:effectRef idx="2">
            <a:schemeClr val="accent1"/>
          </a:effectRef>
          <a:fontRef idx="minor">
            <a:schemeClr val="lt1"/>
          </a:fontRef>
        </p:style>
        <p:txBody>
          <a:bodyPr/>
          <a:lstStyle/>
          <a:p>
            <a:pPr algn="ctr" defTabSz="457189"/>
            <a:r>
              <a:rPr lang="en-US" dirty="0">
                <a:solidFill>
                  <a:prstClr val="white"/>
                </a:solidFill>
                <a:latin typeface="Arial"/>
                <a:cs typeface="Arial"/>
              </a:rPr>
              <a:t>CPS</a:t>
            </a:r>
          </a:p>
          <a:p>
            <a:pPr algn="ctr" defTabSz="457189"/>
            <a:r>
              <a:rPr lang="en-US" dirty="0">
                <a:solidFill>
                  <a:prstClr val="white"/>
                </a:solidFill>
                <a:latin typeface="Arial"/>
                <a:cs typeface="Arial"/>
              </a:rPr>
              <a:t> Team</a:t>
            </a:r>
          </a:p>
        </p:txBody>
      </p:sp>
      <p:sp>
        <p:nvSpPr>
          <p:cNvPr id="4" name="Oval 3"/>
          <p:cNvSpPr/>
          <p:nvPr/>
        </p:nvSpPr>
        <p:spPr>
          <a:xfrm>
            <a:off x="6484144" y="2895515"/>
            <a:ext cx="1868991" cy="1040272"/>
          </a:xfrm>
          <a:prstGeom prst="ellipse">
            <a:avLst/>
          </a:prstGeom>
          <a:solidFill>
            <a:srgbClr val="26BDC4"/>
          </a:solidFill>
          <a:ln>
            <a:noFill/>
          </a:ln>
        </p:spPr>
        <p:style>
          <a:lnRef idx="1">
            <a:schemeClr val="accent1"/>
          </a:lnRef>
          <a:fillRef idx="3">
            <a:schemeClr val="accent1"/>
          </a:fillRef>
          <a:effectRef idx="2">
            <a:schemeClr val="accent1"/>
          </a:effectRef>
          <a:fontRef idx="minor">
            <a:schemeClr val="lt1"/>
          </a:fontRef>
        </p:style>
        <p:txBody>
          <a:bodyPr/>
          <a:lstStyle/>
          <a:p>
            <a:pPr algn="ctr" defTabSz="457189"/>
            <a:r>
              <a:rPr lang="en-US" dirty="0">
                <a:solidFill>
                  <a:prstClr val="white"/>
                </a:solidFill>
                <a:latin typeface="Arial"/>
                <a:cs typeface="Arial"/>
              </a:rPr>
              <a:t>Discipline Team</a:t>
            </a:r>
          </a:p>
        </p:txBody>
      </p:sp>
      <p:sp>
        <p:nvSpPr>
          <p:cNvPr id="7" name="Oval 6"/>
          <p:cNvSpPr/>
          <p:nvPr/>
        </p:nvSpPr>
        <p:spPr>
          <a:xfrm>
            <a:off x="6484144" y="3961384"/>
            <a:ext cx="1868991" cy="1032933"/>
          </a:xfrm>
          <a:prstGeom prst="ellipse">
            <a:avLst/>
          </a:prstGeom>
          <a:solidFill>
            <a:srgbClr val="26BDC4"/>
          </a:solidFill>
          <a:ln>
            <a:noFill/>
          </a:ln>
        </p:spPr>
        <p:style>
          <a:lnRef idx="1">
            <a:schemeClr val="accent1"/>
          </a:lnRef>
          <a:fillRef idx="3">
            <a:schemeClr val="accent1"/>
          </a:fillRef>
          <a:effectRef idx="2">
            <a:schemeClr val="accent1"/>
          </a:effectRef>
          <a:fontRef idx="minor">
            <a:schemeClr val="lt1"/>
          </a:fontRef>
        </p:style>
        <p:txBody>
          <a:bodyPr/>
          <a:lstStyle/>
          <a:p>
            <a:pPr algn="ctr" defTabSz="457189"/>
            <a:r>
              <a:rPr lang="en-US" dirty="0">
                <a:solidFill>
                  <a:prstClr val="white"/>
                </a:solidFill>
                <a:latin typeface="Arial"/>
                <a:cs typeface="Arial"/>
              </a:rPr>
              <a:t>Leadership Team</a:t>
            </a:r>
          </a:p>
        </p:txBody>
      </p:sp>
      <p:sp>
        <p:nvSpPr>
          <p:cNvPr id="8" name="Oval 7"/>
          <p:cNvSpPr/>
          <p:nvPr/>
        </p:nvSpPr>
        <p:spPr>
          <a:xfrm>
            <a:off x="6484144" y="5019911"/>
            <a:ext cx="1868991" cy="1140936"/>
          </a:xfrm>
          <a:prstGeom prst="ellipse">
            <a:avLst/>
          </a:prstGeom>
          <a:solidFill>
            <a:srgbClr val="26BDC4"/>
          </a:solidFill>
          <a:ln>
            <a:noFill/>
          </a:ln>
        </p:spPr>
        <p:style>
          <a:lnRef idx="1">
            <a:schemeClr val="accent1"/>
          </a:lnRef>
          <a:fillRef idx="3">
            <a:schemeClr val="accent1"/>
          </a:fillRef>
          <a:effectRef idx="2">
            <a:schemeClr val="accent1"/>
          </a:effectRef>
          <a:fontRef idx="minor">
            <a:schemeClr val="lt1"/>
          </a:fontRef>
        </p:style>
        <p:txBody>
          <a:bodyPr/>
          <a:lstStyle/>
          <a:p>
            <a:pPr algn="ctr" defTabSz="457189"/>
            <a:r>
              <a:rPr lang="en-US" dirty="0">
                <a:solidFill>
                  <a:prstClr val="white"/>
                </a:solidFill>
                <a:latin typeface="Arial"/>
                <a:cs typeface="Arial"/>
              </a:rPr>
              <a:t>Behavior Committee</a:t>
            </a:r>
          </a:p>
        </p:txBody>
      </p:sp>
      <p:sp>
        <p:nvSpPr>
          <p:cNvPr id="6" name="Oval 5"/>
          <p:cNvSpPr/>
          <p:nvPr/>
        </p:nvSpPr>
        <p:spPr>
          <a:xfrm>
            <a:off x="3444722" y="2869918"/>
            <a:ext cx="2217555" cy="2149995"/>
          </a:xfrm>
          <a:prstGeom prst="ellipse">
            <a:avLst/>
          </a:prstGeom>
          <a:solidFill>
            <a:srgbClr val="26BDC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9"/>
            <a:r>
              <a:rPr lang="en-US" dirty="0">
                <a:solidFill>
                  <a:prstClr val="white"/>
                </a:solidFill>
                <a:latin typeface="Arial"/>
                <a:cs typeface="Arial"/>
              </a:rPr>
              <a:t>SPBP</a:t>
            </a:r>
          </a:p>
          <a:p>
            <a:pPr algn="ctr" defTabSz="457189"/>
            <a:r>
              <a:rPr lang="en-US" dirty="0">
                <a:solidFill>
                  <a:prstClr val="white"/>
                </a:solidFill>
                <a:latin typeface="Arial"/>
                <a:cs typeface="Arial"/>
              </a:rPr>
              <a:t>Team</a:t>
            </a:r>
          </a:p>
        </p:txBody>
      </p:sp>
      <p:sp>
        <p:nvSpPr>
          <p:cNvPr id="9" name="TextBox 8"/>
          <p:cNvSpPr txBox="1"/>
          <p:nvPr/>
        </p:nvSpPr>
        <p:spPr>
          <a:xfrm>
            <a:off x="3745072" y="1762281"/>
            <a:ext cx="1701107" cy="523220"/>
          </a:xfrm>
          <a:prstGeom prst="rect">
            <a:avLst/>
          </a:prstGeom>
          <a:noFill/>
        </p:spPr>
        <p:txBody>
          <a:bodyPr wrap="none" rtlCol="0">
            <a:spAutoFit/>
          </a:bodyPr>
          <a:lstStyle/>
          <a:p>
            <a:pPr defTabSz="457189"/>
            <a:r>
              <a:rPr lang="en-US" sz="2800" b="1" dirty="0">
                <a:solidFill>
                  <a:prstClr val="white"/>
                </a:solidFill>
                <a:latin typeface="Arial"/>
                <a:cs typeface="Arial"/>
              </a:rPr>
              <a:t>Principal</a:t>
            </a:r>
          </a:p>
        </p:txBody>
      </p:sp>
      <p:grpSp>
        <p:nvGrpSpPr>
          <p:cNvPr id="17" name="Group 16"/>
          <p:cNvGrpSpPr/>
          <p:nvPr/>
        </p:nvGrpSpPr>
        <p:grpSpPr>
          <a:xfrm>
            <a:off x="0" y="-101598"/>
            <a:ext cx="9144000" cy="1557627"/>
            <a:chOff x="0" y="0"/>
            <a:chExt cx="9144000" cy="1557627"/>
          </a:xfrm>
        </p:grpSpPr>
        <p:grpSp>
          <p:nvGrpSpPr>
            <p:cNvPr id="18" name="Group 17"/>
            <p:cNvGrpSpPr/>
            <p:nvPr/>
          </p:nvGrpSpPr>
          <p:grpSpPr>
            <a:xfrm>
              <a:off x="0" y="391359"/>
              <a:ext cx="9144000" cy="733234"/>
              <a:chOff x="0" y="292608"/>
              <a:chExt cx="9144000" cy="733234"/>
            </a:xfrm>
          </p:grpSpPr>
          <p:sp>
            <p:nvSpPr>
              <p:cNvPr id="20" name="Rectangle 19"/>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00599" y="348515"/>
                <a:ext cx="5493812"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Who develops the SPBP?</a:t>
                </a:r>
                <a:endParaRPr lang="en-US" sz="3600"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12720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5E-6 1.11111E-6 L -0.23997 0.2412 " pathEditMode="relative" rAng="0" ptsTypes="AA">
                                      <p:cBhvr>
                                        <p:cTn id="23" dur="2000" fill="hold"/>
                                        <p:tgtEl>
                                          <p:spTgt spid="11"/>
                                        </p:tgtEl>
                                        <p:attrNameLst>
                                          <p:attrName>ppt_x</p:attrName>
                                          <p:attrName>ppt_y</p:attrName>
                                        </p:attrNameLst>
                                      </p:cBhvr>
                                      <p:rCtr x="-12044" y="11921"/>
                                    </p:animMotion>
                                  </p:childTnLst>
                                </p:cTn>
                              </p:par>
                              <p:par>
                                <p:cTn id="24" presetID="0" presetClass="path" presetSubtype="0" accel="50000" decel="50000" fill="hold" grpId="1" nodeType="withEffect">
                                  <p:stCondLst>
                                    <p:cond delay="0"/>
                                  </p:stCondLst>
                                  <p:childTnLst>
                                    <p:animMotion origin="layout" path="M -3.54167E-6 3.33333E-6 L -0.23502 0.08611 " pathEditMode="relative" rAng="0" ptsTypes="AA">
                                      <p:cBhvr>
                                        <p:cTn id="25" dur="2000" fill="hold"/>
                                        <p:tgtEl>
                                          <p:spTgt spid="4"/>
                                        </p:tgtEl>
                                        <p:attrNameLst>
                                          <p:attrName>ppt_x</p:attrName>
                                          <p:attrName>ppt_y</p:attrName>
                                        </p:attrNameLst>
                                      </p:cBhvr>
                                      <p:rCtr x="-11758" y="4306"/>
                                    </p:animMotion>
                                  </p:childTnLst>
                                </p:cTn>
                              </p:par>
                              <p:par>
                                <p:cTn id="26" presetID="0" presetClass="path" presetSubtype="0" accel="50000" decel="50000" fill="hold" grpId="1" nodeType="withEffect">
                                  <p:stCondLst>
                                    <p:cond delay="0"/>
                                  </p:stCondLst>
                                  <p:childTnLst>
                                    <p:animMotion origin="layout" path="M 4.58333E-6 4.81481E-6 L -0.23502 -0.0706 " pathEditMode="relative" rAng="0" ptsTypes="AA">
                                      <p:cBhvr>
                                        <p:cTn id="27" dur="2000" fill="hold"/>
                                        <p:tgtEl>
                                          <p:spTgt spid="7"/>
                                        </p:tgtEl>
                                        <p:attrNameLst>
                                          <p:attrName>ppt_x</p:attrName>
                                          <p:attrName>ppt_y</p:attrName>
                                        </p:attrNameLst>
                                      </p:cBhvr>
                                      <p:rCtr x="-11810" y="-3287"/>
                                    </p:animMotion>
                                  </p:childTnLst>
                                </p:cTn>
                              </p:par>
                              <p:par>
                                <p:cTn id="28" presetID="0" presetClass="path" presetSubtype="0" accel="50000" decel="50000" fill="hold" grpId="1" nodeType="withEffect">
                                  <p:stCondLst>
                                    <p:cond delay="0"/>
                                  </p:stCondLst>
                                  <p:childTnLst>
                                    <p:animMotion origin="layout" path="M -3.54167E-6 3.7037E-6 L -0.23346 -0.23473 " pathEditMode="relative" rAng="0" ptsTypes="AA">
                                      <p:cBhvr>
                                        <p:cTn id="29" dur="2000" fill="hold"/>
                                        <p:tgtEl>
                                          <p:spTgt spid="8"/>
                                        </p:tgtEl>
                                        <p:attrNameLst>
                                          <p:attrName>ppt_x</p:attrName>
                                          <p:attrName>ppt_y</p:attrName>
                                        </p:attrNameLst>
                                      </p:cBhvr>
                                      <p:rCtr x="-11680" y="-11736"/>
                                    </p:animMotion>
                                  </p:childTnLst>
                                </p:cTn>
                              </p:par>
                              <p:par>
                                <p:cTn id="30" presetID="6" presetClass="emph" presetSubtype="0" fill="hold" grpId="0" nodeType="withEffect">
                                  <p:stCondLst>
                                    <p:cond delay="0"/>
                                  </p:stCondLst>
                                  <p:childTnLst>
                                    <p:animScale>
                                      <p:cBhvr>
                                        <p:cTn id="31" dur="2000" fill="hold"/>
                                        <p:tgtEl>
                                          <p:spTgt spid="6"/>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1" grpId="1" animBg="1"/>
      <p:bldP spid="4" grpId="0" animBg="1"/>
      <p:bldP spid="4" grpId="1" animBg="1"/>
      <p:bldP spid="7" grpId="0" animBg="1"/>
      <p:bldP spid="7" grpId="1" animBg="1"/>
      <p:bldP spid="8" grpId="0" animBg="1"/>
      <p:bldP spid="8"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156" y="1066445"/>
            <a:ext cx="9545782" cy="4862870"/>
          </a:xfrm>
          <a:prstGeom prst="rect">
            <a:avLst/>
          </a:prstGeom>
        </p:spPr>
        <p:txBody>
          <a:bodyPr wrap="square" anchor="ctr">
            <a:spAutoFit/>
          </a:bodyPr>
          <a:lstStyle/>
          <a:p>
            <a:pPr defTabSz="457189">
              <a:lnSpc>
                <a:spcPct val="250000"/>
              </a:lnSpc>
              <a:defRPr/>
            </a:pPr>
            <a:r>
              <a:rPr lang="en-US" sz="2800" dirty="0" smtClean="0">
                <a:solidFill>
                  <a:srgbClr val="008000"/>
                </a:solidFill>
                <a:latin typeface="Arial"/>
                <a:cs typeface="Arial"/>
                <a:sym typeface="Gill Sans" charset="0"/>
              </a:rPr>
              <a:t>      </a:t>
            </a:r>
            <a:r>
              <a:rPr lang="en-US" sz="2800" dirty="0" smtClean="0">
                <a:solidFill>
                  <a:srgbClr val="26BDC4"/>
                </a:solidFill>
                <a:latin typeface="Arial"/>
                <a:cs typeface="Arial"/>
                <a:sym typeface="Gill Sans" charset="0"/>
              </a:rPr>
              <a:t>Teams </a:t>
            </a:r>
            <a:r>
              <a:rPr lang="en-US" sz="2800" dirty="0">
                <a:solidFill>
                  <a:srgbClr val="26BDC4"/>
                </a:solidFill>
                <a:latin typeface="Arial"/>
                <a:cs typeface="Arial"/>
                <a:sym typeface="Gill Sans" charset="0"/>
              </a:rPr>
              <a:t>will</a:t>
            </a:r>
            <a:r>
              <a:rPr lang="en-US" sz="2800" dirty="0">
                <a:solidFill>
                  <a:srgbClr val="26BDC4"/>
                </a:solidFill>
                <a:latin typeface="Arial"/>
                <a:cs typeface="Arial"/>
              </a:rPr>
              <a:t>: </a:t>
            </a:r>
          </a:p>
          <a:p>
            <a:pPr marL="457189" defTabSz="457189">
              <a:lnSpc>
                <a:spcPct val="200000"/>
              </a:lnSpc>
              <a:buFont typeface="Wingdings" charset="2"/>
              <a:buChar char="Ø"/>
              <a:defRPr/>
            </a:pPr>
            <a:r>
              <a:rPr lang="en-US" sz="2000" dirty="0">
                <a:solidFill>
                  <a:prstClr val="black"/>
                </a:solidFill>
                <a:latin typeface="Arial"/>
                <a:cs typeface="Arial"/>
              </a:rPr>
              <a:t>Represent all major stakeholders of the </a:t>
            </a:r>
            <a:r>
              <a:rPr lang="en-US" sz="2000" dirty="0" smtClean="0">
                <a:solidFill>
                  <a:prstClr val="black"/>
                </a:solidFill>
                <a:latin typeface="Arial"/>
                <a:cs typeface="Arial"/>
              </a:rPr>
              <a:t>school</a:t>
            </a:r>
          </a:p>
          <a:p>
            <a:pPr marL="457189" defTabSz="457189">
              <a:lnSpc>
                <a:spcPct val="200000"/>
              </a:lnSpc>
              <a:buFont typeface="Wingdings" charset="2"/>
              <a:buChar char="Ø"/>
              <a:defRPr/>
            </a:pPr>
            <a:r>
              <a:rPr lang="en-US" sz="2000" dirty="0" smtClean="0">
                <a:solidFill>
                  <a:prstClr val="black"/>
                </a:solidFill>
                <a:latin typeface="Arial"/>
                <a:cs typeface="Arial"/>
              </a:rPr>
              <a:t>Meet </a:t>
            </a:r>
            <a:r>
              <a:rPr lang="en-US" sz="2000" dirty="0">
                <a:solidFill>
                  <a:prstClr val="black"/>
                </a:solidFill>
                <a:latin typeface="Arial"/>
                <a:cs typeface="Arial"/>
              </a:rPr>
              <a:t>regularly throughout the year to collect and analyze Tier 1 behavior data</a:t>
            </a:r>
          </a:p>
          <a:p>
            <a:pPr marL="457189" defTabSz="457189">
              <a:lnSpc>
                <a:spcPct val="200000"/>
              </a:lnSpc>
              <a:buFont typeface="Wingdings" charset="2"/>
              <a:buChar char="Ø"/>
              <a:defRPr/>
            </a:pPr>
            <a:r>
              <a:rPr lang="en-US" sz="2000" dirty="0" smtClean="0">
                <a:solidFill>
                  <a:prstClr val="black"/>
                </a:solidFill>
                <a:latin typeface="Arial"/>
                <a:cs typeface="Arial"/>
              </a:rPr>
              <a:t>Create </a:t>
            </a:r>
            <a:r>
              <a:rPr lang="en-US" sz="2000" dirty="0">
                <a:solidFill>
                  <a:prstClr val="black"/>
                </a:solidFill>
                <a:latin typeface="Arial"/>
                <a:cs typeface="Arial"/>
              </a:rPr>
              <a:t>the SPBP, based on behavior data analysis</a:t>
            </a:r>
            <a:endParaRPr lang="en-US" sz="1200" dirty="0">
              <a:solidFill>
                <a:prstClr val="black"/>
              </a:solidFill>
              <a:latin typeface="Arial"/>
              <a:cs typeface="Arial"/>
            </a:endParaRPr>
          </a:p>
          <a:p>
            <a:pPr marL="457189" defTabSz="457189">
              <a:lnSpc>
                <a:spcPct val="200000"/>
              </a:lnSpc>
              <a:buFont typeface="Wingdings" charset="2"/>
              <a:buChar char="Ø"/>
              <a:defRPr/>
            </a:pPr>
            <a:r>
              <a:rPr lang="en-US" sz="2000" dirty="0">
                <a:solidFill>
                  <a:prstClr val="black"/>
                </a:solidFill>
                <a:latin typeface="Arial"/>
                <a:cs typeface="Arial"/>
              </a:rPr>
              <a:t>Share information with staff while developing SPBP</a:t>
            </a:r>
          </a:p>
          <a:p>
            <a:pPr lvl="1" defTabSz="457189">
              <a:lnSpc>
                <a:spcPct val="200000"/>
              </a:lnSpc>
              <a:buFont typeface="Wingdings" charset="2"/>
              <a:buChar char="Ø"/>
              <a:defRPr/>
            </a:pPr>
            <a:r>
              <a:rPr lang="en-US" sz="2000" dirty="0" smtClean="0">
                <a:solidFill>
                  <a:prstClr val="black"/>
                </a:solidFill>
                <a:latin typeface="Arial"/>
                <a:cs typeface="Arial"/>
              </a:rPr>
              <a:t>Hold </a:t>
            </a:r>
            <a:r>
              <a:rPr lang="en-US" sz="2000" dirty="0">
                <a:solidFill>
                  <a:prstClr val="black"/>
                </a:solidFill>
                <a:latin typeface="Arial"/>
                <a:cs typeface="Arial"/>
              </a:rPr>
              <a:t>a faculty vote on the SPBP</a:t>
            </a:r>
          </a:p>
          <a:p>
            <a:pPr lvl="1" defTabSz="457189">
              <a:lnSpc>
                <a:spcPct val="200000"/>
              </a:lnSpc>
              <a:buFont typeface="Wingdings" charset="2"/>
              <a:buChar char="Ø"/>
              <a:defRPr/>
            </a:pPr>
            <a:r>
              <a:rPr lang="en-US" sz="2000" dirty="0">
                <a:solidFill>
                  <a:prstClr val="black"/>
                </a:solidFill>
                <a:latin typeface="Arial"/>
                <a:cs typeface="Arial"/>
              </a:rPr>
              <a:t>Submit the SPBP in OSPA v.2.0 by April 30</a:t>
            </a:r>
            <a:r>
              <a:rPr lang="en-US" sz="2000" baseline="30000" dirty="0">
                <a:solidFill>
                  <a:prstClr val="black"/>
                </a:solidFill>
                <a:latin typeface="Arial"/>
                <a:cs typeface="Arial"/>
              </a:rPr>
              <a:t>th</a:t>
            </a:r>
            <a:r>
              <a:rPr lang="en-US" sz="2000" dirty="0">
                <a:solidFill>
                  <a:prstClr val="black"/>
                </a:solidFill>
                <a:latin typeface="Arial"/>
                <a:cs typeface="Arial"/>
              </a:rPr>
              <a:t> every year</a:t>
            </a: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00599" y="348515"/>
                <a:ext cx="5288627"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What does this team do?</a:t>
                </a:r>
                <a:endParaRPr lang="en-US" sz="3600" dirty="0">
                  <a:solidFill>
                    <a:schemeClr val="bg1"/>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2396529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2768"/>
            <a:ext cx="9144000" cy="5285232"/>
          </a:xfrm>
          <a:prstGeom prst="rect">
            <a:avLst/>
          </a:prstGeom>
        </p:spPr>
      </p:pic>
      <p:sp>
        <p:nvSpPr>
          <p:cNvPr id="5" name="Right Arrow 4"/>
          <p:cNvSpPr/>
          <p:nvPr/>
        </p:nvSpPr>
        <p:spPr>
          <a:xfrm>
            <a:off x="874776" y="5784551"/>
            <a:ext cx="734291" cy="692727"/>
          </a:xfrm>
          <a:prstGeom prst="rightArrow">
            <a:avLst/>
          </a:prstGeom>
          <a:solidFill>
            <a:srgbClr val="EF52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ight Arrow 5"/>
          <p:cNvSpPr/>
          <p:nvPr/>
        </p:nvSpPr>
        <p:spPr>
          <a:xfrm rot="10800000">
            <a:off x="4324558" y="5784550"/>
            <a:ext cx="734291" cy="692727"/>
          </a:xfrm>
          <a:prstGeom prst="rightArrow">
            <a:avLst/>
          </a:prstGeom>
          <a:solidFill>
            <a:srgbClr val="EF52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7644982" y="2506841"/>
            <a:ext cx="1499018" cy="400110"/>
          </a:xfrm>
          <a:prstGeom prst="rect">
            <a:avLst/>
          </a:prstGeom>
          <a:solidFill>
            <a:schemeClr val="bg1"/>
          </a:solidFill>
        </p:spPr>
        <p:txBody>
          <a:bodyPr wrap="square" rtlCol="0">
            <a:spAutoFit/>
          </a:bodyPr>
          <a:lstStyle/>
          <a:p>
            <a:r>
              <a:rPr lang="en-US" sz="2000" dirty="0" smtClean="0">
                <a:latin typeface="Arial" panose="020B0604020202020204" pitchFamily="34" charset="0"/>
                <a:cs typeface="Arial" panose="020B0604020202020204" pitchFamily="34" charset="0"/>
              </a:rPr>
              <a:t>2017-2018</a:t>
            </a:r>
          </a:p>
        </p:txBody>
      </p:sp>
      <p:sp>
        <p:nvSpPr>
          <p:cNvPr id="4" name="Oval 3"/>
          <p:cNvSpPr/>
          <p:nvPr/>
        </p:nvSpPr>
        <p:spPr>
          <a:xfrm>
            <a:off x="7523018" y="2066787"/>
            <a:ext cx="1620982" cy="11499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56196" y="348515"/>
                <a:ext cx="3929409"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Template Location</a:t>
                </a:r>
                <a:endParaRPr lang="en-US" sz="3600" dirty="0">
                  <a:solidFill>
                    <a:schemeClr val="bg1"/>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17" name="Right Arrow 16"/>
          <p:cNvSpPr/>
          <p:nvPr/>
        </p:nvSpPr>
        <p:spPr>
          <a:xfrm rot="10800000">
            <a:off x="1621905" y="2641751"/>
            <a:ext cx="734291" cy="692727"/>
          </a:xfrm>
          <a:prstGeom prst="rightArrow">
            <a:avLst/>
          </a:prstGeom>
          <a:solidFill>
            <a:srgbClr val="EF52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969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8354" y="1584260"/>
            <a:ext cx="3863558"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Taught in classroom/small group settings</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Created school-wide for consistency in language and expectations</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Able to be </a:t>
            </a:r>
            <a:r>
              <a:rPr lang="en-US" sz="2000" dirty="0" smtClean="0">
                <a:solidFill>
                  <a:srgbClr val="EF5224"/>
                </a:solidFill>
                <a:latin typeface="Arial" panose="020B0604020202020204" pitchFamily="34" charset="0"/>
                <a:cs typeface="Arial" panose="020B0604020202020204" pitchFamily="34" charset="0"/>
              </a:rPr>
              <a:t>replicated</a:t>
            </a:r>
            <a:r>
              <a:rPr lang="en-US" sz="2000" dirty="0" smtClean="0">
                <a:latin typeface="Arial" panose="020B0604020202020204" pitchFamily="34" charset="0"/>
                <a:cs typeface="Arial" panose="020B0604020202020204" pitchFamily="34" charset="0"/>
              </a:rPr>
              <a:t> by any instructor</a:t>
            </a:r>
          </a:p>
          <a:p>
            <a:pPr marL="800100" lvl="1"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Specific resources</a:t>
            </a:r>
          </a:p>
          <a:p>
            <a:pPr marL="800100" lvl="1"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Detailed steps in lesson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Plan for teaching new students AND teachers</a:t>
            </a:r>
          </a:p>
          <a:p>
            <a:pPr marL="342900" indent="-3429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p:txBody>
      </p:sp>
      <p:grpSp>
        <p:nvGrpSpPr>
          <p:cNvPr id="9" name="Group 8"/>
          <p:cNvGrpSpPr/>
          <p:nvPr/>
        </p:nvGrpSpPr>
        <p:grpSpPr>
          <a:xfrm>
            <a:off x="0" y="-101598"/>
            <a:ext cx="9144000" cy="1557627"/>
            <a:chOff x="0" y="0"/>
            <a:chExt cx="9144000" cy="1557627"/>
          </a:xfrm>
        </p:grpSpPr>
        <p:sp>
          <p:nvSpPr>
            <p:cNvPr id="12" name="Rectangle 11"/>
            <p:cNvSpPr/>
            <p:nvPr/>
          </p:nvSpPr>
          <p:spPr>
            <a:xfrm>
              <a:off x="0" y="391359"/>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grpSp>
        <p:nvGrpSpPr>
          <p:cNvPr id="16" name="Group 15"/>
          <p:cNvGrpSpPr/>
          <p:nvPr/>
        </p:nvGrpSpPr>
        <p:grpSpPr>
          <a:xfrm>
            <a:off x="5703886" y="1972052"/>
            <a:ext cx="1971669" cy="1143432"/>
            <a:chOff x="4391999" y="1957945"/>
            <a:chExt cx="2446635" cy="165945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999" y="1957945"/>
              <a:ext cx="1585467" cy="1659455"/>
            </a:xfrm>
            <a:prstGeom prst="rect">
              <a:avLst/>
            </a:prstGeom>
          </p:spPr>
        </p:pic>
        <p:sp>
          <p:nvSpPr>
            <p:cNvPr id="15" name="TextBox 14"/>
            <p:cNvSpPr txBox="1"/>
            <p:nvPr/>
          </p:nvSpPr>
          <p:spPr>
            <a:xfrm>
              <a:off x="4970416" y="2641598"/>
              <a:ext cx="1868218" cy="938016"/>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BEST</a:t>
              </a:r>
              <a:r>
                <a:rPr lang="en-US" b="1" dirty="0" smtClean="0">
                  <a:solidFill>
                    <a:srgbClr val="FF0000"/>
                  </a:solidFill>
                  <a:latin typeface="Arial" panose="020B0604020202020204" pitchFamily="34" charset="0"/>
                  <a:cs typeface="Arial" panose="020B0604020202020204" pitchFamily="34" charset="0"/>
                </a:rPr>
                <a:t> </a:t>
              </a:r>
            </a:p>
            <a:p>
              <a:r>
                <a:rPr lang="en-US" b="1" dirty="0" smtClean="0">
                  <a:solidFill>
                    <a:schemeClr val="bg1"/>
                  </a:solidFill>
                  <a:latin typeface="Arial" panose="020B0604020202020204" pitchFamily="34" charset="0"/>
                  <a:cs typeface="Arial" panose="020B0604020202020204" pitchFamily="34" charset="0"/>
                </a:rPr>
                <a:t>PRAC</a:t>
              </a:r>
              <a:r>
                <a:rPr lang="en-US" dirty="0" smtClean="0">
                  <a:latin typeface="Arial" panose="020B0604020202020204" pitchFamily="34" charset="0"/>
                  <a:cs typeface="Arial" panose="020B0604020202020204" pitchFamily="34" charset="0"/>
                </a:rPr>
                <a:t>TICES</a:t>
              </a:r>
            </a:p>
          </p:txBody>
        </p:sp>
      </p:grpSp>
      <p:sp>
        <p:nvSpPr>
          <p:cNvPr id="17" name="TextBox 16"/>
          <p:cNvSpPr txBox="1"/>
          <p:nvPr/>
        </p:nvSpPr>
        <p:spPr>
          <a:xfrm>
            <a:off x="5255602" y="3272468"/>
            <a:ext cx="3645550"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solidFill>
                  <a:srgbClr val="FF0000"/>
                </a:solidFill>
                <a:latin typeface="Arial" panose="020B0604020202020204" pitchFamily="34" charset="0"/>
                <a:cs typeface="Arial" panose="020B0604020202020204" pitchFamily="34" charset="0"/>
              </a:rPr>
              <a:t>Create a binder</a:t>
            </a:r>
          </a:p>
          <a:p>
            <a:pPr marL="342900" indent="-342900">
              <a:buFont typeface="Arial" panose="020B0604020202020204" pitchFamily="34" charset="0"/>
              <a:buChar char="•"/>
            </a:pPr>
            <a:r>
              <a:rPr lang="en-US" sz="2400" dirty="0" smtClean="0">
                <a:solidFill>
                  <a:srgbClr val="FF0000"/>
                </a:solidFill>
                <a:latin typeface="Arial" panose="020B0604020202020204" pitchFamily="34" charset="0"/>
                <a:cs typeface="Arial" panose="020B0604020202020204" pitchFamily="34" charset="0"/>
              </a:rPr>
              <a:t>Set a schedule</a:t>
            </a:r>
          </a:p>
          <a:p>
            <a:pPr marL="342900" indent="-342900">
              <a:buFont typeface="Arial" panose="020B0604020202020204" pitchFamily="34" charset="0"/>
              <a:buChar char="•"/>
            </a:pPr>
            <a:r>
              <a:rPr lang="en-US" sz="2400" dirty="0" smtClean="0">
                <a:solidFill>
                  <a:srgbClr val="FF0000"/>
                </a:solidFill>
                <a:latin typeface="Arial" panose="020B0604020202020204" pitchFamily="34" charset="0"/>
                <a:cs typeface="Arial" panose="020B0604020202020204" pitchFamily="34" charset="0"/>
              </a:rPr>
              <a:t>Reinforce teachers</a:t>
            </a:r>
          </a:p>
          <a:p>
            <a:pPr marL="342900" indent="-342900">
              <a:buFont typeface="Arial" panose="020B0604020202020204" pitchFamily="34" charset="0"/>
              <a:buChar char="•"/>
            </a:pPr>
            <a:r>
              <a:rPr lang="en-US" sz="2400" dirty="0" smtClean="0">
                <a:solidFill>
                  <a:srgbClr val="FF0000"/>
                </a:solidFill>
                <a:latin typeface="Arial" panose="020B0604020202020204" pitchFamily="34" charset="0"/>
                <a:cs typeface="Arial" panose="020B0604020202020204" pitchFamily="34" charset="0"/>
              </a:rPr>
              <a:t>Review data to modify </a:t>
            </a:r>
          </a:p>
          <a:p>
            <a:r>
              <a:rPr lang="en-US" sz="2400" dirty="0">
                <a:solidFill>
                  <a:srgbClr val="FF0000"/>
                </a:solidFill>
                <a:latin typeface="Arial" panose="020B0604020202020204" pitchFamily="34" charset="0"/>
                <a:cs typeface="Arial" panose="020B0604020202020204" pitchFamily="34" charset="0"/>
              </a:rPr>
              <a:t> </a:t>
            </a:r>
            <a:r>
              <a:rPr lang="en-US" sz="2400" dirty="0" smtClean="0">
                <a:solidFill>
                  <a:srgbClr val="FF0000"/>
                </a:solidFill>
                <a:latin typeface="Arial" panose="020B0604020202020204" pitchFamily="34" charset="0"/>
                <a:cs typeface="Arial" panose="020B0604020202020204" pitchFamily="34" charset="0"/>
              </a:rPr>
              <a:t>   lessons as needed</a:t>
            </a:r>
          </a:p>
        </p:txBody>
      </p:sp>
      <p:sp>
        <p:nvSpPr>
          <p:cNvPr id="7" name="TextBox 6"/>
          <p:cNvSpPr txBox="1"/>
          <p:nvPr/>
        </p:nvSpPr>
        <p:spPr>
          <a:xfrm>
            <a:off x="2174470" y="333212"/>
            <a:ext cx="4903907" cy="646331"/>
          </a:xfrm>
          <a:prstGeom prst="rect">
            <a:avLst/>
          </a:prstGeom>
          <a:noFill/>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Behavior Lesson Plans</a:t>
            </a:r>
          </a:p>
        </p:txBody>
      </p:sp>
      <p:sp>
        <p:nvSpPr>
          <p:cNvPr id="18" name="TextBox 17"/>
          <p:cNvSpPr txBox="1"/>
          <p:nvPr/>
        </p:nvSpPr>
        <p:spPr>
          <a:xfrm rot="1617421">
            <a:off x="6958957" y="425544"/>
            <a:ext cx="1899879" cy="461665"/>
          </a:xfrm>
          <a:prstGeom prst="rect">
            <a:avLst/>
          </a:prstGeom>
          <a:solidFill>
            <a:schemeClr val="bg1"/>
          </a:solidFill>
          <a:ln>
            <a:solidFill>
              <a:srgbClr val="EF5224"/>
            </a:solidFill>
          </a:ln>
        </p:spPr>
        <p:txBody>
          <a:bodyPr wrap="none" rtlCol="0">
            <a:spAutoFit/>
          </a:bodyPr>
          <a:lstStyle/>
          <a:p>
            <a:r>
              <a:rPr lang="en-US" sz="2400" dirty="0" smtClean="0">
                <a:solidFill>
                  <a:srgbClr val="EF5224"/>
                </a:solidFill>
                <a:latin typeface="Arial" panose="020B0604020202020204" pitchFamily="34" charset="0"/>
                <a:cs typeface="Arial" panose="020B0604020202020204" pitchFamily="34" charset="0"/>
              </a:rPr>
              <a:t>Challenging!</a:t>
            </a:r>
          </a:p>
        </p:txBody>
      </p:sp>
    </p:spTree>
    <p:extLst>
      <p:ext uri="{BB962C8B-B14F-4D97-AF65-F5344CB8AC3E}">
        <p14:creationId xmlns:p14="http://schemas.microsoft.com/office/powerpoint/2010/main" val="1712693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297479234"/>
              </p:ext>
            </p:extLst>
          </p:nvPr>
        </p:nvGraphicFramePr>
        <p:xfrm>
          <a:off x="-150122" y="93310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73381" y="2672941"/>
            <a:ext cx="2815386" cy="1938992"/>
          </a:xfrm>
          <a:prstGeom prst="rect">
            <a:avLst/>
          </a:prstGeom>
          <a:noFill/>
        </p:spPr>
        <p:txBody>
          <a:bodyPr wrap="none" rtlCol="0">
            <a:spAutoFit/>
          </a:bodyPr>
          <a:lstStyle/>
          <a:p>
            <a:r>
              <a:rPr lang="en-US" sz="2000" dirty="0" smtClean="0">
                <a:solidFill>
                  <a:srgbClr val="FF0000"/>
                </a:solidFill>
                <a:latin typeface="Arial" panose="020B0604020202020204" pitchFamily="34" charset="0"/>
                <a:cs typeface="Arial" panose="020B0604020202020204" pitchFamily="34" charset="0"/>
              </a:rPr>
              <a:t>A healthy </a:t>
            </a:r>
            <a:r>
              <a:rPr lang="en-US" sz="2000" dirty="0">
                <a:solidFill>
                  <a:srgbClr val="FF0000"/>
                </a:solidFill>
                <a:latin typeface="Arial" panose="020B0604020202020204" pitchFamily="34" charset="0"/>
                <a:cs typeface="Arial" panose="020B0604020202020204" pitchFamily="34" charset="0"/>
              </a:rPr>
              <a:t>behavior</a:t>
            </a:r>
          </a:p>
          <a:p>
            <a:r>
              <a:rPr lang="en-US" sz="2000" dirty="0">
                <a:solidFill>
                  <a:srgbClr val="FF0000"/>
                </a:solidFill>
                <a:latin typeface="Arial" panose="020B0604020202020204" pitchFamily="34" charset="0"/>
                <a:cs typeface="Arial" panose="020B0604020202020204" pitchFamily="34" charset="0"/>
              </a:rPr>
              <a:t>core creates an </a:t>
            </a:r>
          </a:p>
          <a:p>
            <a:r>
              <a:rPr lang="en-US" sz="2000" dirty="0">
                <a:solidFill>
                  <a:srgbClr val="FF0000"/>
                </a:solidFill>
                <a:latin typeface="Arial" panose="020B0604020202020204" pitchFamily="34" charset="0"/>
                <a:cs typeface="Arial" panose="020B0604020202020204" pitchFamily="34" charset="0"/>
              </a:rPr>
              <a:t>effective and equitable </a:t>
            </a:r>
          </a:p>
          <a:p>
            <a:r>
              <a:rPr lang="en-US" sz="2000" dirty="0">
                <a:solidFill>
                  <a:srgbClr val="FF0000"/>
                </a:solidFill>
                <a:latin typeface="Arial" panose="020B0604020202020204" pitchFamily="34" charset="0"/>
                <a:cs typeface="Arial" panose="020B0604020202020204" pitchFamily="34" charset="0"/>
              </a:rPr>
              <a:t>distribution of the</a:t>
            </a:r>
          </a:p>
          <a:p>
            <a:r>
              <a:rPr lang="en-US" sz="2000" dirty="0">
                <a:solidFill>
                  <a:srgbClr val="FF0000"/>
                </a:solidFill>
                <a:latin typeface="Arial" panose="020B0604020202020204" pitchFamily="34" charset="0"/>
                <a:cs typeface="Arial" panose="020B0604020202020204" pitchFamily="34" charset="0"/>
              </a:rPr>
              <a:t>resources in school</a:t>
            </a:r>
          </a:p>
          <a:p>
            <a:r>
              <a:rPr lang="en-US" sz="2000" dirty="0">
                <a:solidFill>
                  <a:srgbClr val="FF0000"/>
                </a:solidFill>
                <a:latin typeface="Arial" panose="020B0604020202020204" pitchFamily="34" charset="0"/>
                <a:cs typeface="Arial" panose="020B0604020202020204" pitchFamily="34" charset="0"/>
              </a:rPr>
              <a:t>for all students</a:t>
            </a:r>
          </a:p>
        </p:txBody>
      </p:sp>
      <p:grpSp>
        <p:nvGrpSpPr>
          <p:cNvPr id="13" name="Group 12"/>
          <p:cNvGrpSpPr/>
          <p:nvPr/>
        </p:nvGrpSpPr>
        <p:grpSpPr>
          <a:xfrm>
            <a:off x="0" y="-101598"/>
            <a:ext cx="9144000" cy="1557627"/>
            <a:chOff x="0" y="0"/>
            <a:chExt cx="9144000" cy="1557627"/>
          </a:xfrm>
        </p:grpSpPr>
        <p:grpSp>
          <p:nvGrpSpPr>
            <p:cNvPr id="14" name="Group 13"/>
            <p:cNvGrpSpPr/>
            <p:nvPr/>
          </p:nvGrpSpPr>
          <p:grpSpPr>
            <a:xfrm>
              <a:off x="0" y="391359"/>
              <a:ext cx="9144000" cy="733234"/>
              <a:chOff x="0" y="292608"/>
              <a:chExt cx="9144000" cy="733234"/>
            </a:xfrm>
          </p:grpSpPr>
          <p:sp>
            <p:nvSpPr>
              <p:cNvPr id="16" name="Rectangle 15"/>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94866" y="336059"/>
                <a:ext cx="4049185"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Core Effectiveness</a:t>
                </a:r>
                <a:endParaRPr lang="en-US" sz="3600" dirty="0">
                  <a:solidFill>
                    <a:schemeClr val="bg1"/>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2" name="TextBox 1"/>
          <p:cNvSpPr txBox="1"/>
          <p:nvPr/>
        </p:nvSpPr>
        <p:spPr>
          <a:xfrm rot="1704392">
            <a:off x="6979174" y="349823"/>
            <a:ext cx="1003801" cy="523220"/>
          </a:xfrm>
          <a:prstGeom prst="rect">
            <a:avLst/>
          </a:prstGeom>
          <a:solidFill>
            <a:schemeClr val="bg1"/>
          </a:solidFill>
          <a:ln>
            <a:solidFill>
              <a:srgbClr val="EF5224"/>
            </a:solidFill>
          </a:ln>
        </p:spPr>
        <p:txBody>
          <a:bodyPr wrap="none" rtlCol="0">
            <a:spAutoFit/>
          </a:bodyPr>
          <a:lstStyle/>
          <a:p>
            <a:r>
              <a:rPr lang="en-US" sz="2800" dirty="0" smtClean="0">
                <a:solidFill>
                  <a:srgbClr val="EF5224"/>
                </a:solidFill>
                <a:latin typeface="Arial" panose="020B0604020202020204" pitchFamily="34" charset="0"/>
                <a:cs typeface="Arial" panose="020B0604020202020204" pitchFamily="34" charset="0"/>
              </a:rPr>
              <a:t>New!</a:t>
            </a:r>
          </a:p>
        </p:txBody>
      </p:sp>
    </p:spTree>
    <p:extLst>
      <p:ext uri="{BB962C8B-B14F-4D97-AF65-F5344CB8AC3E}">
        <p14:creationId xmlns:p14="http://schemas.microsoft.com/office/powerpoint/2010/main" val="492152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073037113"/>
              </p:ext>
            </p:extLst>
          </p:nvPr>
        </p:nvGraphicFramePr>
        <p:xfrm>
          <a:off x="-810748" y="1502048"/>
          <a:ext cx="5939824" cy="4860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4180529937"/>
              </p:ext>
            </p:extLst>
          </p:nvPr>
        </p:nvGraphicFramePr>
        <p:xfrm>
          <a:off x="3826205" y="912933"/>
          <a:ext cx="6358596" cy="573036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435817" y="6230207"/>
            <a:ext cx="1400383" cy="461665"/>
          </a:xfrm>
          <a:prstGeom prst="rect">
            <a:avLst/>
          </a:prstGeom>
          <a:noFill/>
        </p:spPr>
        <p:txBody>
          <a:bodyPr wrap="none" rtlCol="0">
            <a:spAutoFit/>
          </a:bodyPr>
          <a:lstStyle/>
          <a:p>
            <a:r>
              <a:rPr lang="en-US" sz="2400" dirty="0">
                <a:solidFill>
                  <a:srgbClr val="EF5224"/>
                </a:solidFill>
                <a:latin typeface="Arial" panose="020B0604020202020204" pitchFamily="34" charset="0"/>
                <a:cs typeface="Arial" panose="020B0604020202020204" pitchFamily="34" charset="0"/>
              </a:rPr>
              <a:t>School A</a:t>
            </a:r>
          </a:p>
        </p:txBody>
      </p:sp>
      <p:sp>
        <p:nvSpPr>
          <p:cNvPr id="12" name="TextBox 11"/>
          <p:cNvSpPr txBox="1"/>
          <p:nvPr/>
        </p:nvSpPr>
        <p:spPr>
          <a:xfrm>
            <a:off x="6407285" y="6230207"/>
            <a:ext cx="1417376" cy="461665"/>
          </a:xfrm>
          <a:prstGeom prst="rect">
            <a:avLst/>
          </a:prstGeom>
          <a:noFill/>
        </p:spPr>
        <p:txBody>
          <a:bodyPr wrap="none" rtlCol="0">
            <a:spAutoFit/>
          </a:bodyPr>
          <a:lstStyle/>
          <a:p>
            <a:r>
              <a:rPr lang="en-US" sz="2400" dirty="0">
                <a:solidFill>
                  <a:srgbClr val="EF5224"/>
                </a:solidFill>
                <a:latin typeface="Arial" panose="020B0604020202020204" pitchFamily="34" charset="0"/>
                <a:cs typeface="Arial" panose="020B0604020202020204" pitchFamily="34" charset="0"/>
              </a:rPr>
              <a:t>School B</a:t>
            </a:r>
          </a:p>
        </p:txBody>
      </p:sp>
      <p:sp>
        <p:nvSpPr>
          <p:cNvPr id="2" name="TextBox 1"/>
          <p:cNvSpPr txBox="1"/>
          <p:nvPr/>
        </p:nvSpPr>
        <p:spPr>
          <a:xfrm>
            <a:off x="2748847" y="4200258"/>
            <a:ext cx="100540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87%</a:t>
            </a:r>
          </a:p>
        </p:txBody>
      </p:sp>
      <p:sp>
        <p:nvSpPr>
          <p:cNvPr id="13" name="TextBox 12"/>
          <p:cNvSpPr txBox="1"/>
          <p:nvPr/>
        </p:nvSpPr>
        <p:spPr>
          <a:xfrm>
            <a:off x="1659094" y="1598356"/>
            <a:ext cx="777777"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3%</a:t>
            </a:r>
          </a:p>
        </p:txBody>
      </p:sp>
      <p:sp>
        <p:nvSpPr>
          <p:cNvPr id="14" name="TextBox 13"/>
          <p:cNvSpPr txBox="1"/>
          <p:nvPr/>
        </p:nvSpPr>
        <p:spPr>
          <a:xfrm>
            <a:off x="943002" y="2067114"/>
            <a:ext cx="100540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10%</a:t>
            </a:r>
          </a:p>
        </p:txBody>
      </p:sp>
      <p:sp>
        <p:nvSpPr>
          <p:cNvPr id="17" name="TextBox 16"/>
          <p:cNvSpPr txBox="1"/>
          <p:nvPr/>
        </p:nvSpPr>
        <p:spPr>
          <a:xfrm>
            <a:off x="6284527" y="1687478"/>
            <a:ext cx="777777"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7%</a:t>
            </a:r>
          </a:p>
        </p:txBody>
      </p:sp>
      <p:sp>
        <p:nvSpPr>
          <p:cNvPr id="18" name="TextBox 17"/>
          <p:cNvSpPr txBox="1"/>
          <p:nvPr/>
        </p:nvSpPr>
        <p:spPr>
          <a:xfrm>
            <a:off x="5322981" y="2845618"/>
            <a:ext cx="100540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20%</a:t>
            </a:r>
          </a:p>
        </p:txBody>
      </p:sp>
      <p:sp>
        <p:nvSpPr>
          <p:cNvPr id="21" name="&quot;No&quot; Symbol 20"/>
          <p:cNvSpPr/>
          <p:nvPr/>
        </p:nvSpPr>
        <p:spPr>
          <a:xfrm>
            <a:off x="5464246" y="2077881"/>
            <a:ext cx="1491176" cy="139270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2" name="Group 21"/>
          <p:cNvGrpSpPr/>
          <p:nvPr/>
        </p:nvGrpSpPr>
        <p:grpSpPr>
          <a:xfrm>
            <a:off x="0" y="-101598"/>
            <a:ext cx="9144000" cy="1557627"/>
            <a:chOff x="0" y="0"/>
            <a:chExt cx="9144000" cy="1557627"/>
          </a:xfrm>
        </p:grpSpPr>
        <p:grpSp>
          <p:nvGrpSpPr>
            <p:cNvPr id="23" name="Group 22"/>
            <p:cNvGrpSpPr/>
            <p:nvPr/>
          </p:nvGrpSpPr>
          <p:grpSpPr>
            <a:xfrm>
              <a:off x="0" y="391359"/>
              <a:ext cx="9144000" cy="733234"/>
              <a:chOff x="0" y="292608"/>
              <a:chExt cx="9144000" cy="733234"/>
            </a:xfrm>
          </p:grpSpPr>
          <p:sp>
            <p:nvSpPr>
              <p:cNvPr id="25" name="Rectangle 2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694866" y="336059"/>
                <a:ext cx="4049185"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Core Effectiveness</a:t>
                </a:r>
                <a:endParaRPr lang="en-US" sz="3600" dirty="0">
                  <a:solidFill>
                    <a:schemeClr val="bg1"/>
                  </a:solidFill>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40130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2" grpId="0"/>
      <p:bldP spid="17" grpId="0"/>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69887"/>
            <a:ext cx="9144000" cy="3837991"/>
          </a:xfrm>
          <a:prstGeom prst="rect">
            <a:avLst/>
          </a:prstGeom>
        </p:spPr>
      </p:pic>
      <p:sp>
        <p:nvSpPr>
          <p:cNvPr id="4" name="Left Arrow 3"/>
          <p:cNvSpPr/>
          <p:nvPr/>
        </p:nvSpPr>
        <p:spPr>
          <a:xfrm>
            <a:off x="2941970" y="2230338"/>
            <a:ext cx="759655" cy="393895"/>
          </a:xfrm>
          <a:prstGeom prst="leftArrow">
            <a:avLst/>
          </a:prstGeom>
          <a:solidFill>
            <a:srgbClr val="EF5224"/>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4"/>
          <p:cNvSpPr/>
          <p:nvPr/>
        </p:nvSpPr>
        <p:spPr>
          <a:xfrm flipH="1">
            <a:off x="6215193" y="3541470"/>
            <a:ext cx="759655" cy="393895"/>
          </a:xfrm>
          <a:prstGeom prst="leftArrow">
            <a:avLst/>
          </a:prstGeom>
          <a:solidFill>
            <a:srgbClr val="EF5224"/>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eft Arrow 5"/>
          <p:cNvSpPr/>
          <p:nvPr/>
        </p:nvSpPr>
        <p:spPr>
          <a:xfrm>
            <a:off x="1118383" y="3280137"/>
            <a:ext cx="759655" cy="393895"/>
          </a:xfrm>
          <a:prstGeom prst="leftArrow">
            <a:avLst/>
          </a:prstGeom>
          <a:solidFill>
            <a:srgbClr val="EF5224"/>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 Arrow 6"/>
          <p:cNvSpPr/>
          <p:nvPr/>
        </p:nvSpPr>
        <p:spPr>
          <a:xfrm>
            <a:off x="756253" y="2923861"/>
            <a:ext cx="759655" cy="393895"/>
          </a:xfrm>
          <a:prstGeom prst="leftArrow">
            <a:avLst/>
          </a:prstGeom>
          <a:solidFill>
            <a:srgbClr val="EF5224"/>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rot="2815579">
            <a:off x="7156687" y="4456700"/>
            <a:ext cx="2082019" cy="3127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4050651" y="2706032"/>
            <a:ext cx="393895" cy="1547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6324930" y="5807879"/>
            <a:ext cx="2762295"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Population = 1,276</a:t>
            </a:r>
          </a:p>
        </p:txBody>
      </p:sp>
      <p:grpSp>
        <p:nvGrpSpPr>
          <p:cNvPr id="17" name="Group 16"/>
          <p:cNvGrpSpPr/>
          <p:nvPr/>
        </p:nvGrpSpPr>
        <p:grpSpPr>
          <a:xfrm>
            <a:off x="0" y="-101598"/>
            <a:ext cx="9144000" cy="1557627"/>
            <a:chOff x="0" y="0"/>
            <a:chExt cx="9144000" cy="1557627"/>
          </a:xfrm>
        </p:grpSpPr>
        <p:grpSp>
          <p:nvGrpSpPr>
            <p:cNvPr id="18" name="Group 17"/>
            <p:cNvGrpSpPr/>
            <p:nvPr/>
          </p:nvGrpSpPr>
          <p:grpSpPr>
            <a:xfrm>
              <a:off x="0" y="391359"/>
              <a:ext cx="9144000" cy="733234"/>
              <a:chOff x="0" y="292608"/>
              <a:chExt cx="9144000" cy="733234"/>
            </a:xfrm>
          </p:grpSpPr>
          <p:sp>
            <p:nvSpPr>
              <p:cNvPr id="20" name="Rectangle 19"/>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694866" y="336059"/>
                <a:ext cx="4049185"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Core Effectiveness</a:t>
                </a:r>
                <a:endParaRPr lang="en-US" sz="3600"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2" name="Rounded Rectangle 1"/>
          <p:cNvSpPr/>
          <p:nvPr/>
        </p:nvSpPr>
        <p:spPr>
          <a:xfrm>
            <a:off x="673127" y="2671733"/>
            <a:ext cx="2936971" cy="2129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2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dissolv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04" y="1"/>
            <a:ext cx="9602371" cy="6858836"/>
          </a:xfrm>
          <a:prstGeom prst="rect">
            <a:avLst/>
          </a:prstGeom>
        </p:spPr>
      </p:pic>
      <p:sp>
        <p:nvSpPr>
          <p:cNvPr id="4" name="TextBox 3"/>
          <p:cNvSpPr txBox="1"/>
          <p:nvPr/>
        </p:nvSpPr>
        <p:spPr>
          <a:xfrm>
            <a:off x="1275474" y="1547447"/>
            <a:ext cx="825867"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1,276</a:t>
            </a:r>
          </a:p>
        </p:txBody>
      </p:sp>
      <p:sp>
        <p:nvSpPr>
          <p:cNvPr id="5" name="TextBox 4"/>
          <p:cNvSpPr txBox="1"/>
          <p:nvPr/>
        </p:nvSpPr>
        <p:spPr>
          <a:xfrm>
            <a:off x="1359876" y="2644724"/>
            <a:ext cx="61266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137</a:t>
            </a:r>
          </a:p>
        </p:txBody>
      </p:sp>
      <p:sp>
        <p:nvSpPr>
          <p:cNvPr id="6" name="TextBox 5"/>
          <p:cNvSpPr txBox="1"/>
          <p:nvPr/>
        </p:nvSpPr>
        <p:spPr>
          <a:xfrm>
            <a:off x="1423996" y="3418447"/>
            <a:ext cx="470000"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76</a:t>
            </a:r>
          </a:p>
        </p:txBody>
      </p:sp>
      <p:sp>
        <p:nvSpPr>
          <p:cNvPr id="7" name="TextBox 6"/>
          <p:cNvSpPr txBox="1"/>
          <p:nvPr/>
        </p:nvSpPr>
        <p:spPr>
          <a:xfrm>
            <a:off x="1423996" y="4192168"/>
            <a:ext cx="470000"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25</a:t>
            </a:r>
          </a:p>
        </p:txBody>
      </p:sp>
      <p:sp>
        <p:nvSpPr>
          <p:cNvPr id="8" name="TextBox 7"/>
          <p:cNvSpPr txBox="1"/>
          <p:nvPr/>
        </p:nvSpPr>
        <p:spPr>
          <a:xfrm>
            <a:off x="5214817" y="2644724"/>
            <a:ext cx="697627"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92%</a:t>
            </a:r>
          </a:p>
        </p:txBody>
      </p:sp>
      <p:sp>
        <p:nvSpPr>
          <p:cNvPr id="9" name="TextBox 8"/>
          <p:cNvSpPr txBox="1"/>
          <p:nvPr/>
        </p:nvSpPr>
        <p:spPr>
          <a:xfrm>
            <a:off x="5272523" y="3381988"/>
            <a:ext cx="554960"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6%</a:t>
            </a:r>
          </a:p>
        </p:txBody>
      </p:sp>
      <p:sp>
        <p:nvSpPr>
          <p:cNvPr id="10" name="TextBox 9"/>
          <p:cNvSpPr txBox="1"/>
          <p:nvPr/>
        </p:nvSpPr>
        <p:spPr>
          <a:xfrm>
            <a:off x="5292580" y="4169776"/>
            <a:ext cx="554960"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2%</a:t>
            </a:r>
          </a:p>
        </p:txBody>
      </p:sp>
      <p:cxnSp>
        <p:nvCxnSpPr>
          <p:cNvPr id="12" name="Straight Arrow Connector 11"/>
          <p:cNvCxnSpPr/>
          <p:nvPr/>
        </p:nvCxnSpPr>
        <p:spPr>
          <a:xfrm>
            <a:off x="2171679" y="2974493"/>
            <a:ext cx="2831732"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69331" y="3731803"/>
            <a:ext cx="2831732"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171679" y="4464083"/>
            <a:ext cx="2831732" cy="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18474" y="2732235"/>
            <a:ext cx="35618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X</a:t>
            </a:r>
          </a:p>
        </p:txBody>
      </p:sp>
      <p:sp>
        <p:nvSpPr>
          <p:cNvPr id="17" name="TextBox 16"/>
          <p:cNvSpPr txBox="1"/>
          <p:nvPr/>
        </p:nvSpPr>
        <p:spPr>
          <a:xfrm>
            <a:off x="7718474" y="4331260"/>
            <a:ext cx="35618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X</a:t>
            </a:r>
          </a:p>
        </p:txBody>
      </p:sp>
      <p:sp>
        <p:nvSpPr>
          <p:cNvPr id="18" name="TextBox 17"/>
          <p:cNvSpPr txBox="1"/>
          <p:nvPr/>
        </p:nvSpPr>
        <p:spPr>
          <a:xfrm>
            <a:off x="7718474" y="3531748"/>
            <a:ext cx="35618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X</a:t>
            </a:r>
          </a:p>
        </p:txBody>
      </p:sp>
      <p:sp>
        <p:nvSpPr>
          <p:cNvPr id="19" name="TextBox 18"/>
          <p:cNvSpPr txBox="1"/>
          <p:nvPr/>
        </p:nvSpPr>
        <p:spPr>
          <a:xfrm>
            <a:off x="1963070" y="5213537"/>
            <a:ext cx="35618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X</a:t>
            </a:r>
          </a:p>
        </p:txBody>
      </p:sp>
      <p:sp>
        <p:nvSpPr>
          <p:cNvPr id="20" name="TextBox 19"/>
          <p:cNvSpPr txBox="1"/>
          <p:nvPr/>
        </p:nvSpPr>
        <p:spPr>
          <a:xfrm>
            <a:off x="6532486" y="5213537"/>
            <a:ext cx="356188"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X</a:t>
            </a:r>
          </a:p>
        </p:txBody>
      </p:sp>
      <p:sp>
        <p:nvSpPr>
          <p:cNvPr id="11" name="TextBox 10"/>
          <p:cNvSpPr txBox="1"/>
          <p:nvPr/>
        </p:nvSpPr>
        <p:spPr>
          <a:xfrm>
            <a:off x="-38105" y="152816"/>
            <a:ext cx="9241971" cy="400110"/>
          </a:xfrm>
          <a:prstGeom prst="rect">
            <a:avLst/>
          </a:prstGeom>
          <a:solidFill>
            <a:schemeClr val="tx1"/>
          </a:solidFill>
        </p:spPr>
        <p:txBody>
          <a:bodyPr wrap="square" rtlCol="0">
            <a:spAutoFit/>
          </a:bodyPr>
          <a:lstStyle/>
          <a:p>
            <a:r>
              <a:rPr lang="en-US" sz="2000" b="1" dirty="0">
                <a:solidFill>
                  <a:prstClr val="white"/>
                </a:solidFill>
                <a:latin typeface="Arial" panose="020B0604020202020204" pitchFamily="34" charset="0"/>
                <a:cs typeface="Arial" panose="020B0604020202020204" pitchFamily="34" charset="0"/>
              </a:rPr>
              <a:t>CRITICAL ELEMENT # 7: Data Collection and Analysis</a:t>
            </a:r>
          </a:p>
        </p:txBody>
      </p:sp>
      <p:sp>
        <p:nvSpPr>
          <p:cNvPr id="21" name="Left Arrow 20"/>
          <p:cNvSpPr/>
          <p:nvPr/>
        </p:nvSpPr>
        <p:spPr>
          <a:xfrm>
            <a:off x="7358710" y="4819019"/>
            <a:ext cx="699501" cy="311753"/>
          </a:xfrm>
          <a:prstGeom prst="leftArrow">
            <a:avLst/>
          </a:prstGeom>
          <a:solidFill>
            <a:srgbClr val="1F4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88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grpId="1" nodeType="clickEffect">
                                  <p:stCondLst>
                                    <p:cond delay="0"/>
                                  </p:stCondLst>
                                  <p:childTnLst>
                                    <p:animEffect transition="out" filter="dissolv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2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6" grpId="0"/>
      <p:bldP spid="17" grpId="0"/>
      <p:bldP spid="18" grpId="0"/>
      <p:bldP spid="19" grpId="0"/>
      <p:bldP spid="19" grpId="1"/>
      <p:bldP spid="20"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667" y="2310130"/>
            <a:ext cx="3164649" cy="523220"/>
          </a:xfrm>
          <a:prstGeom prst="rect">
            <a:avLst/>
          </a:prstGeom>
          <a:noFill/>
        </p:spPr>
        <p:txBody>
          <a:bodyPr wrap="none" rtlCol="0">
            <a:spAutoFit/>
          </a:bodyPr>
          <a:lstStyle/>
          <a:p>
            <a:r>
              <a:rPr lang="en-US" sz="2800" dirty="0">
                <a:solidFill>
                  <a:srgbClr val="26BDC4"/>
                </a:solidFill>
                <a:latin typeface="Arial" panose="020B0604020202020204" pitchFamily="34" charset="0"/>
                <a:cs typeface="Arial" panose="020B0604020202020204" pitchFamily="34" charset="0"/>
              </a:rPr>
              <a:t>8 Mini-Brainsharks</a:t>
            </a:r>
          </a:p>
        </p:txBody>
      </p:sp>
      <p:sp>
        <p:nvSpPr>
          <p:cNvPr id="3" name="TextBox 2"/>
          <p:cNvSpPr txBox="1"/>
          <p:nvPr/>
        </p:nvSpPr>
        <p:spPr>
          <a:xfrm>
            <a:off x="4631950" y="3226392"/>
            <a:ext cx="4456669" cy="1631216"/>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Less than 10 slides </a:t>
            </a: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Under 5 minutes </a:t>
            </a:r>
            <a:r>
              <a:rPr lang="en-US" sz="2000" dirty="0" smtClean="0">
                <a:solidFill>
                  <a:prstClr val="black"/>
                </a:solidFill>
                <a:latin typeface="Arial" panose="020B0604020202020204" pitchFamily="34" charset="0"/>
                <a:cs typeface="Arial" panose="020B0604020202020204" pitchFamily="34" charset="0"/>
              </a:rPr>
              <a:t>each</a:t>
            </a:r>
            <a:endParaRPr lang="en-US"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“How to” complete the </a:t>
            </a:r>
            <a:r>
              <a:rPr lang="en-US" sz="2000" dirty="0" smtClean="0">
                <a:solidFill>
                  <a:prstClr val="black"/>
                </a:solidFill>
                <a:latin typeface="Arial" panose="020B0604020202020204" pitchFamily="34" charset="0"/>
                <a:cs typeface="Arial" panose="020B0604020202020204" pitchFamily="34" charset="0"/>
              </a:rPr>
              <a:t>template</a:t>
            </a:r>
            <a:endParaRPr lang="en-US" sz="2000" dirty="0">
              <a:solidFill>
                <a:prstClr val="black"/>
              </a:solidFill>
              <a:latin typeface="Arial" panose="020B0604020202020204" pitchFamily="34" charset="0"/>
              <a:cs typeface="Arial" panose="020B0604020202020204" pitchFamily="34" charset="0"/>
            </a:endParaRPr>
          </a:p>
          <a:p>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not detailed instruction </a:t>
            </a:r>
            <a:r>
              <a:rPr lang="en-US" sz="2000" dirty="0" smtClean="0">
                <a:solidFill>
                  <a:prstClr val="black"/>
                </a:solidFill>
                <a:latin typeface="Arial" panose="020B0604020202020204" pitchFamily="34" charset="0"/>
                <a:cs typeface="Arial" panose="020B0604020202020204" pitchFamily="34" charset="0"/>
              </a:rPr>
              <a:t>on elements)</a:t>
            </a:r>
            <a:endParaRPr lang="en-US" sz="2000" dirty="0">
              <a:solidFill>
                <a:prstClr val="black"/>
              </a:solidFill>
              <a:latin typeface="Arial" panose="020B0604020202020204" pitchFamily="34" charset="0"/>
              <a:cs typeface="Arial" panose="020B0604020202020204" pitchFamily="34" charset="0"/>
            </a:endParaRPr>
          </a:p>
          <a:p>
            <a:pPr marL="285744" indent="-285744">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45482" y="2833350"/>
            <a:ext cx="3701847" cy="2862322"/>
          </a:xfrm>
          <a:prstGeom prst="rect">
            <a:avLst/>
          </a:prstGeom>
          <a:noFill/>
        </p:spPr>
        <p:txBody>
          <a:bodyPr wrap="none" rtlCol="0">
            <a:spAutoFit/>
          </a:bodyPr>
          <a:lstStyle/>
          <a:p>
            <a:r>
              <a:rPr lang="en-US" sz="2000" dirty="0">
                <a:solidFill>
                  <a:srgbClr val="26BDC4"/>
                </a:solidFill>
                <a:latin typeface="Arial" panose="020B0604020202020204" pitchFamily="34" charset="0"/>
                <a:cs typeface="Arial" panose="020B0604020202020204" pitchFamily="34" charset="0"/>
              </a:rPr>
              <a:t>Teaming</a:t>
            </a:r>
          </a:p>
          <a:p>
            <a:r>
              <a:rPr lang="en-US" sz="2000" dirty="0">
                <a:solidFill>
                  <a:srgbClr val="26BDC4"/>
                </a:solidFill>
                <a:latin typeface="Arial" panose="020B0604020202020204" pitchFamily="34" charset="0"/>
                <a:cs typeface="Arial" panose="020B0604020202020204" pitchFamily="34" charset="0"/>
              </a:rPr>
              <a:t>Faculty Commitment</a:t>
            </a:r>
          </a:p>
          <a:p>
            <a:r>
              <a:rPr lang="en-US" sz="2000" dirty="0">
                <a:solidFill>
                  <a:srgbClr val="26BDC4"/>
                </a:solidFill>
                <a:latin typeface="Arial" panose="020B0604020202020204" pitchFamily="34" charset="0"/>
                <a:cs typeface="Arial" panose="020B0604020202020204" pitchFamily="34" charset="0"/>
              </a:rPr>
              <a:t>Expectations</a:t>
            </a:r>
          </a:p>
          <a:p>
            <a:r>
              <a:rPr lang="en-US" sz="2000" dirty="0">
                <a:solidFill>
                  <a:srgbClr val="26BDC4"/>
                </a:solidFill>
                <a:latin typeface="Arial" panose="020B0604020202020204" pitchFamily="34" charset="0"/>
                <a:cs typeface="Arial" panose="020B0604020202020204" pitchFamily="34" charset="0"/>
              </a:rPr>
              <a:t>Rules</a:t>
            </a:r>
          </a:p>
          <a:p>
            <a:r>
              <a:rPr lang="en-US" sz="2000" dirty="0">
                <a:solidFill>
                  <a:srgbClr val="26BDC4"/>
                </a:solidFill>
                <a:latin typeface="Arial" panose="020B0604020202020204" pitchFamily="34" charset="0"/>
                <a:cs typeface="Arial" panose="020B0604020202020204" pitchFamily="34" charset="0"/>
              </a:rPr>
              <a:t>Evaluation</a:t>
            </a:r>
          </a:p>
          <a:p>
            <a:r>
              <a:rPr lang="en-US" sz="2000" dirty="0">
                <a:solidFill>
                  <a:srgbClr val="26BDC4"/>
                </a:solidFill>
                <a:latin typeface="Arial" panose="020B0604020202020204" pitchFamily="34" charset="0"/>
                <a:cs typeface="Arial" panose="020B0604020202020204" pitchFamily="34" charset="0"/>
              </a:rPr>
              <a:t>Effective Discipline (expanded)</a:t>
            </a:r>
          </a:p>
          <a:p>
            <a:r>
              <a:rPr lang="en-US" sz="2000" dirty="0">
                <a:solidFill>
                  <a:srgbClr val="26BDC4"/>
                </a:solidFill>
                <a:latin typeface="Arial" panose="020B0604020202020204" pitchFamily="34" charset="0"/>
                <a:cs typeface="Arial" panose="020B0604020202020204" pitchFamily="34" charset="0"/>
              </a:rPr>
              <a:t>Reward Programs</a:t>
            </a:r>
          </a:p>
          <a:p>
            <a:r>
              <a:rPr lang="en-US" sz="2000" dirty="0">
                <a:solidFill>
                  <a:srgbClr val="26BDC4"/>
                </a:solidFill>
                <a:latin typeface="Arial" panose="020B0604020202020204" pitchFamily="34" charset="0"/>
                <a:cs typeface="Arial" panose="020B0604020202020204" pitchFamily="34" charset="0"/>
              </a:rPr>
              <a:t>Data Analysis</a:t>
            </a:r>
          </a:p>
          <a:p>
            <a:endParaRPr lang="en-US" sz="2000" dirty="0">
              <a:solidFill>
                <a:srgbClr val="26BDC4"/>
              </a:solidFill>
              <a:latin typeface="Arial" panose="020B0604020202020204" pitchFamily="34" charset="0"/>
              <a:cs typeface="Arial" panose="020B0604020202020204" pitchFamily="34" charset="0"/>
            </a:endParaRPr>
          </a:p>
        </p:txBody>
      </p:sp>
      <p:sp>
        <p:nvSpPr>
          <p:cNvPr id="8" name="Right Brace 7"/>
          <p:cNvSpPr/>
          <p:nvPr/>
        </p:nvSpPr>
        <p:spPr>
          <a:xfrm flipH="1">
            <a:off x="4260357" y="3004645"/>
            <a:ext cx="468041" cy="181588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TextBox 8"/>
          <p:cNvSpPr txBox="1"/>
          <p:nvPr/>
        </p:nvSpPr>
        <p:spPr>
          <a:xfrm>
            <a:off x="836417" y="5546277"/>
            <a:ext cx="7400809"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http://www.browardprevention.org/mtssrti/rtib/</a:t>
            </a:r>
          </a:p>
        </p:txBody>
      </p:sp>
      <p:sp>
        <p:nvSpPr>
          <p:cNvPr id="4" name="TextBox 3"/>
          <p:cNvSpPr txBox="1"/>
          <p:nvPr/>
        </p:nvSpPr>
        <p:spPr>
          <a:xfrm>
            <a:off x="2496405" y="1275417"/>
            <a:ext cx="3502882" cy="523220"/>
          </a:xfrm>
          <a:prstGeom prst="rect">
            <a:avLst/>
          </a:prstGeom>
          <a:noFill/>
        </p:spPr>
        <p:txBody>
          <a:bodyPr wrap="none" rtlCol="0">
            <a:spAutoFit/>
          </a:bodyPr>
          <a:lstStyle/>
          <a:p>
            <a:r>
              <a:rPr lang="en-US" sz="2800" dirty="0">
                <a:solidFill>
                  <a:srgbClr val="26BDC4"/>
                </a:solidFill>
                <a:latin typeface="Arial" panose="020B0604020202020204" pitchFamily="34" charset="0"/>
                <a:cs typeface="Arial" panose="020B0604020202020204" pitchFamily="34" charset="0"/>
              </a:rPr>
              <a:t>Overview Brainshark</a:t>
            </a:r>
          </a:p>
        </p:txBody>
      </p:sp>
      <p:sp>
        <p:nvSpPr>
          <p:cNvPr id="5" name="TextBox 4"/>
          <p:cNvSpPr txBox="1"/>
          <p:nvPr/>
        </p:nvSpPr>
        <p:spPr>
          <a:xfrm>
            <a:off x="516627" y="1717953"/>
            <a:ext cx="8627373" cy="461665"/>
          </a:xfrm>
          <a:prstGeom prst="rect">
            <a:avLst/>
          </a:prstGeom>
          <a:noFill/>
        </p:spPr>
        <p:txBody>
          <a:bodyPr wrap="square" rtlCol="0">
            <a:spAutoFit/>
          </a:bodyPr>
          <a:lstStyle/>
          <a:p>
            <a:r>
              <a:rPr lang="en-US" sz="2400" dirty="0">
                <a:solidFill>
                  <a:srgbClr val="EF5224"/>
                </a:solidFill>
              </a:rPr>
              <a:t> </a:t>
            </a:r>
            <a:r>
              <a:rPr lang="en-US" sz="2400" u="sng" dirty="0">
                <a:solidFill>
                  <a:srgbClr val="EF5224"/>
                </a:solidFill>
                <a:hlinkClick r:id="rId3"/>
              </a:rPr>
              <a:t>http://</a:t>
            </a:r>
            <a:r>
              <a:rPr lang="en-US" sz="2400" u="sng" dirty="0">
                <a:solidFill>
                  <a:srgbClr val="EF5224"/>
                </a:solidFill>
                <a:latin typeface="Arial" panose="020B0604020202020204" pitchFamily="34" charset="0"/>
                <a:cs typeface="Arial" panose="020B0604020202020204" pitchFamily="34" charset="0"/>
                <a:hlinkClick r:id="rId3"/>
              </a:rPr>
              <a:t>www.brainshark.com/browardschools/Overview2017</a:t>
            </a:r>
            <a:endParaRPr lang="en-US" sz="2400" dirty="0">
              <a:solidFill>
                <a:srgbClr val="EF5224"/>
              </a:solidFill>
              <a:latin typeface="Arial" panose="020B0604020202020204" pitchFamily="34" charset="0"/>
              <a:cs typeface="Arial" panose="020B0604020202020204" pitchFamily="34" charset="0"/>
            </a:endParaRPr>
          </a:p>
        </p:txBody>
      </p:sp>
      <p:grpSp>
        <p:nvGrpSpPr>
          <p:cNvPr id="16" name="Group 15"/>
          <p:cNvGrpSpPr/>
          <p:nvPr/>
        </p:nvGrpSpPr>
        <p:grpSpPr>
          <a:xfrm>
            <a:off x="0" y="-101598"/>
            <a:ext cx="9144000" cy="1557627"/>
            <a:chOff x="0" y="0"/>
            <a:chExt cx="9144000" cy="1557627"/>
          </a:xfrm>
        </p:grpSpPr>
        <p:grpSp>
          <p:nvGrpSpPr>
            <p:cNvPr id="17" name="Group 16"/>
            <p:cNvGrpSpPr/>
            <p:nvPr/>
          </p:nvGrpSpPr>
          <p:grpSpPr>
            <a:xfrm>
              <a:off x="0" y="391359"/>
              <a:ext cx="9144000" cy="733234"/>
              <a:chOff x="0" y="292608"/>
              <a:chExt cx="9144000" cy="733234"/>
            </a:xfrm>
          </p:grpSpPr>
          <p:sp>
            <p:nvSpPr>
              <p:cNvPr id="19" name="Rectangle 18"/>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982727" y="336059"/>
                <a:ext cx="2390398"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Resources</a:t>
                </a:r>
                <a:endParaRPr lang="en-US" sz="3600" dirty="0">
                  <a:solidFill>
                    <a:schemeClr val="bg1"/>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61196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832" y="2372206"/>
            <a:ext cx="7407797" cy="3416320"/>
          </a:xfrm>
          <a:prstGeom prst="rect">
            <a:avLst/>
          </a:prstGeom>
          <a:noFill/>
        </p:spPr>
        <p:txBody>
          <a:bodyPr wrap="none" rtlCol="0">
            <a:spAutoFit/>
          </a:bodyPr>
          <a:lstStyle/>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Why all schools need to complete a </a:t>
            </a:r>
            <a:r>
              <a:rPr lang="en-US" sz="2400" dirty="0" smtClean="0">
                <a:solidFill>
                  <a:prstClr val="black"/>
                </a:solidFill>
                <a:latin typeface="Arial" panose="020B0604020202020204" pitchFamily="34" charset="0"/>
                <a:cs typeface="Arial" panose="020B0604020202020204" pitchFamily="34" charset="0"/>
              </a:rPr>
              <a:t>SPBP</a:t>
            </a:r>
          </a:p>
          <a:p>
            <a:pPr marL="342891" indent="-342891">
              <a:lnSpc>
                <a:spcPct val="150000"/>
              </a:lnSpc>
              <a:buFont typeface="Wingdings" panose="05000000000000000000" pitchFamily="2" charset="2"/>
              <a:buChar char="ü"/>
            </a:pPr>
            <a:r>
              <a:rPr lang="en-US" sz="2400" dirty="0" smtClean="0">
                <a:solidFill>
                  <a:prstClr val="black"/>
                </a:solidFill>
                <a:latin typeface="Arial" panose="020B0604020202020204" pitchFamily="34" charset="0"/>
                <a:cs typeface="Arial" panose="020B0604020202020204" pitchFamily="34" charset="0"/>
              </a:rPr>
              <a:t>How the SPBP is connected to PBIS</a:t>
            </a:r>
            <a:endParaRPr lang="en-US" sz="2400" dirty="0">
              <a:solidFill>
                <a:prstClr val="black"/>
              </a:solidFill>
              <a:latin typeface="Arial" panose="020B0604020202020204" pitchFamily="34" charset="0"/>
              <a:cs typeface="Arial" panose="020B0604020202020204" pitchFamily="34" charset="0"/>
            </a:endParaRP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Where the SPBP template is located</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Where to find the resources to complete the SPBP</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What the template contains this year</a:t>
            </a:r>
          </a:p>
          <a:p>
            <a:pPr marL="342891" indent="-342891">
              <a:lnSpc>
                <a:spcPct val="150000"/>
              </a:lnSpc>
              <a:buFont typeface="Wingdings" panose="05000000000000000000" pitchFamily="2" charset="2"/>
              <a:buChar char="ü"/>
            </a:pPr>
            <a:r>
              <a:rPr lang="en-US" sz="2400" dirty="0" smtClean="0">
                <a:solidFill>
                  <a:prstClr val="black"/>
                </a:solidFill>
                <a:latin typeface="Arial" panose="020B0604020202020204" pitchFamily="34" charset="0"/>
                <a:cs typeface="Arial" panose="020B0604020202020204" pitchFamily="34" charset="0"/>
              </a:rPr>
              <a:t>When </a:t>
            </a:r>
            <a:r>
              <a:rPr lang="en-US" sz="2400" dirty="0">
                <a:solidFill>
                  <a:prstClr val="black"/>
                </a:solidFill>
                <a:latin typeface="Arial" panose="020B0604020202020204" pitchFamily="34" charset="0"/>
                <a:cs typeface="Arial" panose="020B0604020202020204" pitchFamily="34" charset="0"/>
              </a:rPr>
              <a:t>the SPBP is due</a:t>
            </a:r>
          </a:p>
        </p:txBody>
      </p:sp>
      <p:sp>
        <p:nvSpPr>
          <p:cNvPr id="4" name="TextBox 3"/>
          <p:cNvSpPr txBox="1"/>
          <p:nvPr/>
        </p:nvSpPr>
        <p:spPr>
          <a:xfrm>
            <a:off x="819832" y="1653931"/>
            <a:ext cx="6099747" cy="523220"/>
          </a:xfrm>
          <a:prstGeom prst="rect">
            <a:avLst/>
          </a:prstGeom>
          <a:noFill/>
        </p:spPr>
        <p:txBody>
          <a:bodyPr wrap="none" rtlCol="0">
            <a:spAutoFit/>
          </a:bodyPr>
          <a:lstStyle/>
          <a:p>
            <a:r>
              <a:rPr lang="en-US" sz="2800" dirty="0">
                <a:solidFill>
                  <a:srgbClr val="26BDC4"/>
                </a:solidFill>
                <a:latin typeface="Arial" panose="020B0604020202020204" pitchFamily="34" charset="0"/>
                <a:cs typeface="Arial" panose="020B0604020202020204" pitchFamily="34" charset="0"/>
              </a:rPr>
              <a:t>After this presentation, you will know:</a:t>
            </a:r>
          </a:p>
        </p:txBody>
      </p:sp>
      <p:sp>
        <p:nvSpPr>
          <p:cNvPr id="5" name="TextBox 4"/>
          <p:cNvSpPr txBox="1"/>
          <p:nvPr/>
        </p:nvSpPr>
        <p:spPr>
          <a:xfrm rot="1479142">
            <a:off x="6201650" y="5146098"/>
            <a:ext cx="1823896" cy="707886"/>
          </a:xfrm>
          <a:prstGeom prst="rect">
            <a:avLst/>
          </a:prstGeom>
          <a:solidFill>
            <a:schemeClr val="bg1"/>
          </a:solidFill>
          <a:ln w="19050">
            <a:solidFill>
              <a:srgbClr val="EF5224"/>
            </a:solidFill>
          </a:ln>
        </p:spPr>
        <p:txBody>
          <a:bodyPr wrap="none" rtlCol="0">
            <a:spAutoFit/>
          </a:bodyPr>
          <a:lstStyle/>
          <a:p>
            <a:pPr algn="ctr"/>
            <a:r>
              <a:rPr lang="en-US" sz="2000" dirty="0">
                <a:solidFill>
                  <a:srgbClr val="EF5224"/>
                </a:solidFill>
                <a:latin typeface="Arial" panose="020B0604020202020204" pitchFamily="34" charset="0"/>
                <a:cs typeface="Arial" panose="020B0604020202020204" pitchFamily="34" charset="0"/>
              </a:rPr>
              <a:t>HINT: April 30 </a:t>
            </a:r>
          </a:p>
          <a:p>
            <a:pPr algn="ctr"/>
            <a:r>
              <a:rPr lang="en-US" sz="2000" dirty="0">
                <a:solidFill>
                  <a:srgbClr val="EF5224"/>
                </a:solidFill>
                <a:latin typeface="Arial" panose="020B0604020202020204" pitchFamily="34" charset="0"/>
                <a:cs typeface="Arial" panose="020B0604020202020204" pitchFamily="34" charset="0"/>
              </a:rPr>
              <a:t>every year!</a:t>
            </a:r>
          </a:p>
        </p:txBody>
      </p:sp>
      <p:grpSp>
        <p:nvGrpSpPr>
          <p:cNvPr id="15" name="Group 14"/>
          <p:cNvGrpSpPr/>
          <p:nvPr/>
        </p:nvGrpSpPr>
        <p:grpSpPr>
          <a:xfrm>
            <a:off x="0" y="0"/>
            <a:ext cx="9144000" cy="1557627"/>
            <a:chOff x="0" y="0"/>
            <a:chExt cx="9144000" cy="1557627"/>
          </a:xfrm>
        </p:grpSpPr>
        <p:grpSp>
          <p:nvGrpSpPr>
            <p:cNvPr id="12" name="Group 11"/>
            <p:cNvGrpSpPr/>
            <p:nvPr/>
          </p:nvGrpSpPr>
          <p:grpSpPr>
            <a:xfrm>
              <a:off x="0" y="391359"/>
              <a:ext cx="9144000" cy="733234"/>
              <a:chOff x="0" y="292608"/>
              <a:chExt cx="9144000" cy="733234"/>
            </a:xfrm>
          </p:grpSpPr>
          <p:sp>
            <p:nvSpPr>
              <p:cNvPr id="7" name="Rectangle 6"/>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35131" y="348515"/>
                <a:ext cx="2339102"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Objectives</a:t>
                </a: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383" y="2855568"/>
            <a:ext cx="1138392" cy="1138392"/>
          </a:xfrm>
          <a:prstGeom prst="rect">
            <a:avLst/>
          </a:prstGeom>
        </p:spPr>
      </p:pic>
    </p:spTree>
    <p:extLst>
      <p:ext uri="{BB962C8B-B14F-4D97-AF65-F5344CB8AC3E}">
        <p14:creationId xmlns:p14="http://schemas.microsoft.com/office/powerpoint/2010/main" val="5262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738737" y="1382634"/>
            <a:ext cx="5202065" cy="523220"/>
          </a:xfrm>
          <a:prstGeom prst="rect">
            <a:avLst/>
          </a:prstGeom>
          <a:noFill/>
        </p:spPr>
        <p:txBody>
          <a:bodyPr wrap="none" rtlCol="0">
            <a:spAutoFit/>
          </a:bodyPr>
          <a:lstStyle/>
          <a:p>
            <a:r>
              <a:rPr lang="en-US" sz="2800" dirty="0">
                <a:solidFill>
                  <a:srgbClr val="26BDC4"/>
                </a:solidFill>
                <a:latin typeface="Arial" panose="020B0604020202020204" pitchFamily="34" charset="0"/>
                <a:cs typeface="Arial" panose="020B0604020202020204" pitchFamily="34" charset="0"/>
              </a:rPr>
              <a:t>10 Critical Element Brainsharks</a:t>
            </a:r>
          </a:p>
        </p:txBody>
      </p:sp>
      <p:sp>
        <p:nvSpPr>
          <p:cNvPr id="7" name="TextBox 6"/>
          <p:cNvSpPr txBox="1"/>
          <p:nvPr/>
        </p:nvSpPr>
        <p:spPr>
          <a:xfrm>
            <a:off x="3842551" y="1910011"/>
            <a:ext cx="5299849" cy="2246769"/>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20-30 minutes each</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Teaches the Critical Element in </a:t>
            </a:r>
            <a:r>
              <a:rPr lang="en-US" sz="2000" dirty="0" smtClean="0">
                <a:latin typeface="Arial" panose="020B0604020202020204" pitchFamily="34" charset="0"/>
                <a:cs typeface="Arial" panose="020B0604020202020204" pitchFamily="34" charset="0"/>
              </a:rPr>
              <a:t>detail</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so </a:t>
            </a:r>
            <a:r>
              <a:rPr lang="en-US" sz="2000" dirty="0">
                <a:latin typeface="Arial" panose="020B0604020202020204" pitchFamily="34" charset="0"/>
                <a:cs typeface="Arial" panose="020B0604020202020204" pitchFamily="34" charset="0"/>
              </a:rPr>
              <a:t>it can be implemented at the school</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Provides the rationale and understanding</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of </a:t>
            </a:r>
            <a:r>
              <a:rPr lang="en-US" sz="2000" dirty="0">
                <a:latin typeface="Arial" panose="020B0604020202020204" pitchFamily="34" charset="0"/>
                <a:cs typeface="Arial" panose="020B0604020202020204" pitchFamily="34" charset="0"/>
              </a:rPr>
              <a:t>each Critical Element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Great professional development for </a:t>
            </a:r>
            <a:r>
              <a:rPr lang="en-US" sz="2000" dirty="0" smtClean="0">
                <a:latin typeface="Arial" panose="020B0604020202020204" pitchFamily="34" charset="0"/>
                <a:cs typeface="Arial" panose="020B0604020202020204" pitchFamily="34" charset="0"/>
              </a:rPr>
              <a:t>teams</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Provides </a:t>
            </a:r>
            <a:r>
              <a:rPr lang="en-US" sz="2000" dirty="0">
                <a:latin typeface="Arial" panose="020B0604020202020204" pitchFamily="34" charset="0"/>
                <a:cs typeface="Arial" panose="020B0604020202020204" pitchFamily="34" charset="0"/>
              </a:rPr>
              <a:t>a solid review for PBIS schools</a:t>
            </a:r>
          </a:p>
        </p:txBody>
      </p:sp>
      <p:sp>
        <p:nvSpPr>
          <p:cNvPr id="2" name="TextBox 1"/>
          <p:cNvSpPr txBox="1"/>
          <p:nvPr/>
        </p:nvSpPr>
        <p:spPr>
          <a:xfrm>
            <a:off x="3932666" y="4169590"/>
            <a:ext cx="481420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http://www.browardprevention.org/mtssrti/rtib/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68" y="1545281"/>
            <a:ext cx="3241809" cy="4862712"/>
          </a:xfrm>
          <a:prstGeom prst="rect">
            <a:avLst/>
          </a:prstGeom>
          <a:ln w="28575">
            <a:solidFill>
              <a:schemeClr val="tx1"/>
            </a:solidFill>
          </a:ln>
        </p:spPr>
      </p:pic>
      <p:sp>
        <p:nvSpPr>
          <p:cNvPr id="4" name="Left Arrow 3"/>
          <p:cNvSpPr/>
          <p:nvPr/>
        </p:nvSpPr>
        <p:spPr>
          <a:xfrm>
            <a:off x="2519502" y="2353433"/>
            <a:ext cx="738553" cy="496743"/>
          </a:xfrm>
          <a:prstGeom prst="leftArrow">
            <a:avLst/>
          </a:prstGeom>
          <a:solidFill>
            <a:srgbClr val="EF5224"/>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9767" y="1883861"/>
            <a:ext cx="1301267" cy="334108"/>
          </a:xfrm>
          <a:prstGeom prst="roundRect">
            <a:avLst/>
          </a:prstGeom>
          <a:no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92729" y="5926410"/>
            <a:ext cx="3894079" cy="646331"/>
          </a:xfrm>
          <a:prstGeom prst="rect">
            <a:avLst/>
          </a:prstGeom>
          <a:noFill/>
        </p:spPr>
        <p:txBody>
          <a:bodyPr wrap="none" rtlCol="0">
            <a:spAutoFit/>
          </a:bodyPr>
          <a:lstStyle/>
          <a:p>
            <a:r>
              <a:rPr lang="en-US" dirty="0">
                <a:solidFill>
                  <a:srgbClr val="EF5224"/>
                </a:solidFill>
                <a:latin typeface="Arial" panose="020B0604020202020204" pitchFamily="34" charset="0"/>
                <a:cs typeface="Arial" panose="020B0604020202020204" pitchFamily="34" charset="0"/>
              </a:rPr>
              <a:t>To become a PBIS </a:t>
            </a:r>
            <a:r>
              <a:rPr lang="en-US" dirty="0" smtClean="0">
                <a:solidFill>
                  <a:srgbClr val="EF5224"/>
                </a:solidFill>
                <a:latin typeface="Arial" panose="020B0604020202020204" pitchFamily="34" charset="0"/>
                <a:cs typeface="Arial" panose="020B0604020202020204" pitchFamily="34" charset="0"/>
              </a:rPr>
              <a:t>school contact</a:t>
            </a:r>
            <a:r>
              <a:rPr lang="en-US" dirty="0">
                <a:solidFill>
                  <a:srgbClr val="EF5224"/>
                </a:solidFill>
                <a:latin typeface="Arial" panose="020B0604020202020204" pitchFamily="34" charset="0"/>
                <a:cs typeface="Arial" panose="020B0604020202020204" pitchFamily="34" charset="0"/>
              </a:rPr>
              <a:t>:</a:t>
            </a:r>
          </a:p>
          <a:p>
            <a:r>
              <a:rPr lang="en-US" dirty="0">
                <a:solidFill>
                  <a:srgbClr val="EF5224"/>
                </a:solidFill>
                <a:latin typeface="Arial" panose="020B0604020202020204" pitchFamily="34" charset="0"/>
                <a:cs typeface="Arial" panose="020B0604020202020204" pitchFamily="34" charset="0"/>
              </a:rPr>
              <a:t>Tyyne.Hogan@browardschools.com</a:t>
            </a:r>
          </a:p>
        </p:txBody>
      </p:sp>
      <p:grpSp>
        <p:nvGrpSpPr>
          <p:cNvPr id="14" name="Group 13"/>
          <p:cNvGrpSpPr/>
          <p:nvPr/>
        </p:nvGrpSpPr>
        <p:grpSpPr>
          <a:xfrm>
            <a:off x="0" y="-101598"/>
            <a:ext cx="9144000" cy="1557627"/>
            <a:chOff x="0" y="0"/>
            <a:chExt cx="9144000" cy="1557627"/>
          </a:xfrm>
        </p:grpSpPr>
        <p:grpSp>
          <p:nvGrpSpPr>
            <p:cNvPr id="15" name="Group 14"/>
            <p:cNvGrpSpPr/>
            <p:nvPr/>
          </p:nvGrpSpPr>
          <p:grpSpPr>
            <a:xfrm>
              <a:off x="0" y="391359"/>
              <a:ext cx="9144000" cy="733234"/>
              <a:chOff x="0" y="292608"/>
              <a:chExt cx="9144000" cy="733234"/>
            </a:xfrm>
          </p:grpSpPr>
          <p:sp>
            <p:nvSpPr>
              <p:cNvPr id="17" name="Rectangle 16"/>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82727" y="336059"/>
                <a:ext cx="2390398"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Resources</a:t>
                </a:r>
                <a:endParaRPr lang="en-US" sz="3600" dirty="0">
                  <a:solidFill>
                    <a:schemeClr val="bg1"/>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grpSp>
        <p:nvGrpSpPr>
          <p:cNvPr id="19" name="Group 18"/>
          <p:cNvGrpSpPr/>
          <p:nvPr/>
        </p:nvGrpSpPr>
        <p:grpSpPr>
          <a:xfrm>
            <a:off x="5477787" y="4660950"/>
            <a:ext cx="1830605" cy="1143432"/>
            <a:chOff x="4391999" y="1957945"/>
            <a:chExt cx="2271589" cy="1659455"/>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999" y="1957945"/>
              <a:ext cx="1585467" cy="1659455"/>
            </a:xfrm>
            <a:prstGeom prst="rect">
              <a:avLst/>
            </a:prstGeom>
          </p:spPr>
        </p:pic>
        <p:sp>
          <p:nvSpPr>
            <p:cNvPr id="21" name="TextBox 20"/>
            <p:cNvSpPr txBox="1"/>
            <p:nvPr/>
          </p:nvSpPr>
          <p:spPr>
            <a:xfrm>
              <a:off x="4970416" y="2641598"/>
              <a:ext cx="1693172" cy="938016"/>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BEST</a:t>
              </a:r>
              <a:r>
                <a:rPr lang="en-US" b="1" dirty="0" smtClean="0">
                  <a:solidFill>
                    <a:srgbClr val="FF0000"/>
                  </a:solidFill>
                  <a:latin typeface="Arial" panose="020B0604020202020204" pitchFamily="34" charset="0"/>
                  <a:cs typeface="Arial" panose="020B0604020202020204" pitchFamily="34" charset="0"/>
                </a:rPr>
                <a:t> </a:t>
              </a:r>
            </a:p>
            <a:p>
              <a:r>
                <a:rPr lang="en-US" b="1" dirty="0" smtClean="0">
                  <a:solidFill>
                    <a:schemeClr val="bg1"/>
                  </a:solidFill>
                  <a:latin typeface="Arial" panose="020B0604020202020204" pitchFamily="34" charset="0"/>
                  <a:cs typeface="Arial" panose="020B0604020202020204" pitchFamily="34" charset="0"/>
                </a:rPr>
                <a:t>PRAC</a:t>
              </a:r>
              <a:r>
                <a:rPr lang="en-US" dirty="0" smtClean="0">
                  <a:latin typeface="Arial" panose="020B0604020202020204" pitchFamily="34" charset="0"/>
                  <a:cs typeface="Arial" panose="020B0604020202020204" pitchFamily="34" charset="0"/>
                </a:rPr>
                <a:t>TICE</a:t>
              </a:r>
            </a:p>
          </p:txBody>
        </p:sp>
      </p:grpSp>
    </p:spTree>
    <p:extLst>
      <p:ext uri="{BB962C8B-B14F-4D97-AF65-F5344CB8AC3E}">
        <p14:creationId xmlns:p14="http://schemas.microsoft.com/office/powerpoint/2010/main" val="20055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28 at 10.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0282"/>
            <a:ext cx="9144000" cy="3093369"/>
          </a:xfrm>
          <a:prstGeom prst="rect">
            <a:avLst/>
          </a:prstGeom>
        </p:spPr>
      </p:pic>
      <p:sp>
        <p:nvSpPr>
          <p:cNvPr id="4" name="TextBox 3"/>
          <p:cNvSpPr txBox="1"/>
          <p:nvPr/>
        </p:nvSpPr>
        <p:spPr>
          <a:xfrm>
            <a:off x="127308" y="1807062"/>
            <a:ext cx="3703258" cy="523220"/>
          </a:xfrm>
          <a:prstGeom prst="rect">
            <a:avLst/>
          </a:prstGeom>
          <a:noFill/>
        </p:spPr>
        <p:txBody>
          <a:bodyPr wrap="none" rtlCol="0">
            <a:spAutoFit/>
          </a:bodyPr>
          <a:lstStyle/>
          <a:p>
            <a:r>
              <a:rPr lang="en-US" sz="2800" dirty="0">
                <a:solidFill>
                  <a:srgbClr val="26BDC4"/>
                </a:solidFill>
                <a:latin typeface="Arial"/>
                <a:cs typeface="Arial"/>
              </a:rPr>
              <a:t>Use the Rating Rubric</a:t>
            </a:r>
          </a:p>
        </p:txBody>
      </p:sp>
      <p:sp>
        <p:nvSpPr>
          <p:cNvPr id="6" name="Rounded Rectangle 5"/>
          <p:cNvSpPr/>
          <p:nvPr/>
        </p:nvSpPr>
        <p:spPr>
          <a:xfrm>
            <a:off x="6843059" y="4806428"/>
            <a:ext cx="2226236" cy="585071"/>
          </a:xfrm>
          <a:prstGeom prst="roundRect">
            <a:avLst/>
          </a:prstGeom>
          <a:noFill/>
          <a:ln w="5715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Palatino Linotype"/>
            </a:endParaRPr>
          </a:p>
        </p:txBody>
      </p:sp>
      <p:cxnSp>
        <p:nvCxnSpPr>
          <p:cNvPr id="3" name="Straight Connector 2"/>
          <p:cNvCxnSpPr/>
          <p:nvPr/>
        </p:nvCxnSpPr>
        <p:spPr>
          <a:xfrm flipV="1">
            <a:off x="2671066" y="5182526"/>
            <a:ext cx="1807881" cy="1"/>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82727" y="336059"/>
                <a:ext cx="2390398"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Resources</a:t>
                </a:r>
                <a:endParaRPr lang="en-US" sz="3600" dirty="0">
                  <a:solidFill>
                    <a:schemeClr val="bg1"/>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50549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4007" y="2324655"/>
            <a:ext cx="6397905" cy="4247317"/>
          </a:xfrm>
          <a:prstGeom prst="rect">
            <a:avLst/>
          </a:prstGeom>
          <a:noFill/>
        </p:spPr>
        <p:txBody>
          <a:bodyPr wrap="none" rtlCol="0">
            <a:spAutoFit/>
          </a:bodyPr>
          <a:lstStyle/>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Don’t wait until April to start working on your SPBP</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Complete a pre-SPBP survey with staff </a:t>
            </a:r>
            <a:endParaRPr lang="en-US" sz="2000" dirty="0" smtClean="0">
              <a:solidFill>
                <a:prstClr val="black"/>
              </a:solidFill>
              <a:latin typeface="Arial" panose="020B0604020202020204" pitchFamily="34" charset="0"/>
              <a:cs typeface="Arial" panose="020B0604020202020204" pitchFamily="34" charset="0"/>
            </a:endParaRPr>
          </a:p>
          <a:p>
            <a:pPr marL="342891" indent="-342891">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Make </a:t>
            </a:r>
            <a:r>
              <a:rPr lang="en-US" sz="2000" dirty="0">
                <a:solidFill>
                  <a:prstClr val="black"/>
                </a:solidFill>
                <a:latin typeface="Arial" panose="020B0604020202020204" pitchFamily="34" charset="0"/>
                <a:cs typeface="Arial" panose="020B0604020202020204" pitchFamily="34" charset="0"/>
              </a:rPr>
              <a:t>it a multi-disciplinary team project</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Explain to staff how it will provide a consistent </a:t>
            </a:r>
          </a:p>
          <a:p>
            <a:pPr>
              <a:spcAft>
                <a:spcPts val="600"/>
              </a:spcAft>
            </a:pP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language across the school and will benefit them</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Play the RtI:B 101 Brainshark for staff at a meeting</a:t>
            </a:r>
          </a:p>
          <a:p>
            <a:pPr marL="342891" indent="-342891">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Obtain </a:t>
            </a:r>
            <a:r>
              <a:rPr lang="en-US" sz="2000" dirty="0">
                <a:solidFill>
                  <a:prstClr val="black"/>
                </a:solidFill>
                <a:latin typeface="Arial" panose="020B0604020202020204" pitchFamily="34" charset="0"/>
                <a:cs typeface="Arial" panose="020B0604020202020204" pitchFamily="34" charset="0"/>
              </a:rPr>
              <a:t>stakeholder’s feedback on updates</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Hold your vote early to be able to make any needed</a:t>
            </a:r>
          </a:p>
          <a:p>
            <a:pPr>
              <a:spcAft>
                <a:spcPts val="600"/>
              </a:spcAft>
            </a:pP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changes before the </a:t>
            </a:r>
            <a:r>
              <a:rPr lang="en-US" sz="2000" dirty="0" smtClean="0">
                <a:solidFill>
                  <a:prstClr val="black"/>
                </a:solidFill>
                <a:latin typeface="Arial" panose="020B0604020202020204" pitchFamily="34" charset="0"/>
                <a:cs typeface="Arial" panose="020B0604020202020204" pitchFamily="34" charset="0"/>
              </a:rPr>
              <a:t>deadline</a:t>
            </a:r>
          </a:p>
          <a:p>
            <a:pPr marL="342900" indent="-342900">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Become a PBIS school</a:t>
            </a:r>
            <a:endParaRPr lang="en-US" sz="2000" dirty="0">
              <a:solidFill>
                <a:prstClr val="black"/>
              </a:solidFill>
              <a:latin typeface="Arial" panose="020B0604020202020204" pitchFamily="34" charset="0"/>
              <a:cs typeface="Arial" panose="020B0604020202020204" pitchFamily="34" charset="0"/>
            </a:endParaRPr>
          </a:p>
          <a:p>
            <a:pPr marL="342891" indent="-342891">
              <a:spcAft>
                <a:spcPts val="600"/>
              </a:spcAft>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Ask for help!</a:t>
            </a:r>
          </a:p>
        </p:txBody>
      </p:sp>
      <p:sp>
        <p:nvSpPr>
          <p:cNvPr id="4" name="TextBox 3"/>
          <p:cNvSpPr txBox="1"/>
          <p:nvPr/>
        </p:nvSpPr>
        <p:spPr>
          <a:xfrm rot="1845143">
            <a:off x="6508895" y="3256505"/>
            <a:ext cx="2316147" cy="830997"/>
          </a:xfrm>
          <a:prstGeom prst="rect">
            <a:avLst/>
          </a:prstGeom>
          <a:solidFill>
            <a:schemeClr val="bg1"/>
          </a:solidFill>
          <a:ln w="28575">
            <a:solidFill>
              <a:srgbClr val="EF5224"/>
            </a:solidFill>
          </a:ln>
        </p:spPr>
        <p:txBody>
          <a:bodyPr wrap="none" rtlCol="0">
            <a:spAutoFit/>
          </a:bodyPr>
          <a:lstStyle/>
          <a:p>
            <a:pPr algn="ctr"/>
            <a:r>
              <a:rPr lang="en-US" sz="1600" dirty="0">
                <a:solidFill>
                  <a:srgbClr val="EF5224"/>
                </a:solidFill>
                <a:latin typeface="Arial" panose="020B0604020202020204" pitchFamily="34" charset="0"/>
                <a:cs typeface="Arial" panose="020B0604020202020204" pitchFamily="34" charset="0"/>
              </a:rPr>
              <a:t>Pony your staff surveys</a:t>
            </a:r>
          </a:p>
          <a:p>
            <a:pPr algn="ctr"/>
            <a:r>
              <a:rPr lang="en-US" sz="1600" dirty="0">
                <a:solidFill>
                  <a:srgbClr val="EF5224"/>
                </a:solidFill>
                <a:latin typeface="Arial" panose="020B0604020202020204" pitchFamily="34" charset="0"/>
                <a:cs typeface="Arial" panose="020B0604020202020204" pitchFamily="34" charset="0"/>
              </a:rPr>
              <a:t> and receive</a:t>
            </a:r>
            <a:r>
              <a:rPr lang="en-US" sz="1600" b="1" dirty="0">
                <a:solidFill>
                  <a:srgbClr val="EF5224"/>
                </a:solidFill>
                <a:latin typeface="Arial" panose="020B0604020202020204" pitchFamily="34" charset="0"/>
                <a:cs typeface="Arial" panose="020B0604020202020204" pitchFamily="34" charset="0"/>
              </a:rPr>
              <a:t> Bonus</a:t>
            </a:r>
          </a:p>
          <a:p>
            <a:pPr algn="ctr"/>
            <a:r>
              <a:rPr lang="en-US" sz="1600" dirty="0">
                <a:solidFill>
                  <a:srgbClr val="EF5224"/>
                </a:solidFill>
                <a:latin typeface="Arial" panose="020B0604020202020204" pitchFamily="34" charset="0"/>
                <a:cs typeface="Arial" panose="020B0604020202020204" pitchFamily="34" charset="0"/>
              </a:rPr>
              <a:t> points!</a:t>
            </a: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82727" y="336059"/>
                <a:ext cx="2800767"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Helpful Hints</a:t>
                </a:r>
                <a:endParaRPr lang="en-US" sz="3600" dirty="0">
                  <a:solidFill>
                    <a:schemeClr val="bg1"/>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grpSp>
        <p:nvGrpSpPr>
          <p:cNvPr id="15" name="Group 14"/>
          <p:cNvGrpSpPr/>
          <p:nvPr/>
        </p:nvGrpSpPr>
        <p:grpSpPr>
          <a:xfrm>
            <a:off x="2756803" y="1128740"/>
            <a:ext cx="1971669" cy="1143432"/>
            <a:chOff x="4391999" y="1957945"/>
            <a:chExt cx="2446635" cy="1659455"/>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999" y="1957945"/>
              <a:ext cx="1585467" cy="1659455"/>
            </a:xfrm>
            <a:prstGeom prst="rect">
              <a:avLst/>
            </a:prstGeom>
          </p:spPr>
        </p:pic>
        <p:sp>
          <p:nvSpPr>
            <p:cNvPr id="17" name="TextBox 16"/>
            <p:cNvSpPr txBox="1"/>
            <p:nvPr/>
          </p:nvSpPr>
          <p:spPr>
            <a:xfrm>
              <a:off x="4970416" y="2641598"/>
              <a:ext cx="1868218" cy="938016"/>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BEST</a:t>
              </a:r>
              <a:r>
                <a:rPr lang="en-US" b="1" dirty="0" smtClean="0">
                  <a:solidFill>
                    <a:srgbClr val="FF0000"/>
                  </a:solidFill>
                  <a:latin typeface="Arial" panose="020B0604020202020204" pitchFamily="34" charset="0"/>
                  <a:cs typeface="Arial" panose="020B0604020202020204" pitchFamily="34" charset="0"/>
                </a:rPr>
                <a:t> </a:t>
              </a:r>
            </a:p>
            <a:p>
              <a:r>
                <a:rPr lang="en-US" b="1" dirty="0" smtClean="0">
                  <a:solidFill>
                    <a:schemeClr val="bg1"/>
                  </a:solidFill>
                  <a:latin typeface="Arial" panose="020B0604020202020204" pitchFamily="34" charset="0"/>
                  <a:cs typeface="Arial" panose="020B0604020202020204" pitchFamily="34" charset="0"/>
                </a:rPr>
                <a:t>PRAC</a:t>
              </a:r>
              <a:r>
                <a:rPr lang="en-US" dirty="0" smtClean="0">
                  <a:latin typeface="Arial" panose="020B0604020202020204" pitchFamily="34" charset="0"/>
                  <a:cs typeface="Arial" panose="020B0604020202020204" pitchFamily="34" charset="0"/>
                </a:rPr>
                <a:t>TICES</a:t>
              </a:r>
            </a:p>
          </p:txBody>
        </p:sp>
      </p:grpSp>
    </p:spTree>
    <p:extLst>
      <p:ext uri="{BB962C8B-B14F-4D97-AF65-F5344CB8AC3E}">
        <p14:creationId xmlns:p14="http://schemas.microsoft.com/office/powerpoint/2010/main" val="27000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70317" y="-251618"/>
            <a:ext cx="4993675" cy="7786619"/>
          </a:xfrm>
          <a:prstGeom prst="rect">
            <a:avLst/>
          </a:prstGeom>
          <a:noFill/>
        </p:spPr>
        <p:txBody>
          <a:bodyPr wrap="none" rtlCol="0">
            <a:spAutoFit/>
          </a:bodyPr>
          <a:lstStyle/>
          <a:p>
            <a:r>
              <a:rPr lang="en-US" sz="49999" dirty="0">
                <a:solidFill>
                  <a:srgbClr val="6076B4">
                    <a:lumMod val="20000"/>
                    <a:lumOff val="80000"/>
                  </a:srgbClr>
                </a:solidFill>
              </a:rPr>
              <a:t>3 </a:t>
            </a:r>
          </a:p>
        </p:txBody>
      </p:sp>
      <p:sp>
        <p:nvSpPr>
          <p:cNvPr id="3" name="TextBox 2"/>
          <p:cNvSpPr txBox="1"/>
          <p:nvPr/>
        </p:nvSpPr>
        <p:spPr>
          <a:xfrm>
            <a:off x="498117" y="1738725"/>
            <a:ext cx="8153194" cy="3323987"/>
          </a:xfrm>
          <a:prstGeom prst="rect">
            <a:avLst/>
          </a:prstGeom>
          <a:noFill/>
        </p:spPr>
        <p:txBody>
          <a:bodyPr wrap="none" rtlCol="0">
            <a:spAutoFit/>
          </a:bodyPr>
          <a:lstStyle/>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Copy and disseminate the s</a:t>
            </a:r>
            <a:r>
              <a:rPr lang="en-US" sz="2000" dirty="0" smtClean="0">
                <a:solidFill>
                  <a:prstClr val="black"/>
                </a:solidFill>
                <a:latin typeface="Arial" panose="020B0604020202020204" pitchFamily="34" charset="0"/>
                <a:cs typeface="Arial" panose="020B0604020202020204" pitchFamily="34" charset="0"/>
              </a:rPr>
              <a:t>urvey </a:t>
            </a:r>
            <a:r>
              <a:rPr lang="en-US" sz="2000" dirty="0">
                <a:solidFill>
                  <a:prstClr val="black"/>
                </a:solidFill>
                <a:latin typeface="Arial" panose="020B0604020202020204" pitchFamily="34" charset="0"/>
                <a:cs typeface="Arial" panose="020B0604020202020204" pitchFamily="34" charset="0"/>
              </a:rPr>
              <a:t>to all of your staff</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Give staff sufficient time to complete and return to you</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Collect and analyze survey data (or copy surveys for you)</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Put all </a:t>
            </a:r>
            <a:r>
              <a:rPr lang="en-US" sz="2000" u="sng" dirty="0">
                <a:solidFill>
                  <a:prstClr val="black"/>
                </a:solidFill>
                <a:latin typeface="Arial" panose="020B0604020202020204" pitchFamily="34" charset="0"/>
                <a:cs typeface="Arial" panose="020B0604020202020204" pitchFamily="34" charset="0"/>
              </a:rPr>
              <a:t>original</a:t>
            </a:r>
            <a:r>
              <a:rPr lang="en-US" sz="2000" dirty="0">
                <a:solidFill>
                  <a:prstClr val="black"/>
                </a:solidFill>
                <a:latin typeface="Arial" panose="020B0604020202020204" pitchFamily="34" charset="0"/>
                <a:cs typeface="Arial" panose="020B0604020202020204" pitchFamily="34" charset="0"/>
              </a:rPr>
              <a:t> surveys (and your school name) in a pony envelope </a:t>
            </a:r>
          </a:p>
          <a:p>
            <a:pPr>
              <a:lnSpc>
                <a:spcPct val="150000"/>
              </a:lnSpc>
            </a:pPr>
            <a:r>
              <a:rPr lang="en-US" sz="2000" dirty="0">
                <a:solidFill>
                  <a:prstClr val="black"/>
                </a:solidFill>
                <a:latin typeface="Arial" panose="020B0604020202020204" pitchFamily="34" charset="0"/>
                <a:cs typeface="Arial" panose="020B0604020202020204" pitchFamily="34" charset="0"/>
              </a:rPr>
              <a:t>5. </a:t>
            </a:r>
            <a:r>
              <a:rPr lang="en-US" sz="2000" dirty="0" smtClean="0">
                <a:solidFill>
                  <a:prstClr val="black"/>
                </a:solidFill>
                <a:latin typeface="Arial" panose="020B0604020202020204" pitchFamily="34" charset="0"/>
                <a:cs typeface="Arial" panose="020B0604020202020204" pitchFamily="34" charset="0"/>
              </a:rPr>
              <a:t> Send </a:t>
            </a:r>
            <a:r>
              <a:rPr lang="en-US" sz="2000" dirty="0">
                <a:solidFill>
                  <a:prstClr val="black"/>
                </a:solidFill>
                <a:latin typeface="Arial" panose="020B0604020202020204" pitchFamily="34" charset="0"/>
                <a:cs typeface="Arial" panose="020B0604020202020204" pitchFamily="34" charset="0"/>
              </a:rPr>
              <a:t>to: </a:t>
            </a:r>
            <a:r>
              <a:rPr lang="en-US" sz="2000" b="1" dirty="0">
                <a:solidFill>
                  <a:prstClr val="black"/>
                </a:solidFill>
                <a:latin typeface="Arial" panose="020B0604020202020204" pitchFamily="34" charset="0"/>
                <a:cs typeface="Arial" panose="020B0604020202020204" pitchFamily="34" charset="0"/>
              </a:rPr>
              <a:t>Tyyne Hogan, Lauderdale Manors Center, Room 1709</a:t>
            </a:r>
          </a:p>
          <a:p>
            <a:pPr>
              <a:lnSpc>
                <a:spcPct val="150000"/>
              </a:lnSpc>
            </a:pPr>
            <a:r>
              <a:rPr lang="en-US" sz="2000" dirty="0">
                <a:solidFill>
                  <a:prstClr val="black"/>
                </a:solidFill>
                <a:latin typeface="Arial" panose="020B0604020202020204" pitchFamily="34" charset="0"/>
                <a:cs typeface="Arial" panose="020B0604020202020204" pitchFamily="34" charset="0"/>
              </a:rPr>
              <a:t> </a:t>
            </a:r>
            <a:endParaRPr lang="en-US" sz="2000" b="1" dirty="0">
              <a:solidFill>
                <a:prstClr val="black"/>
              </a:solidFill>
              <a:latin typeface="Arial" panose="020B0604020202020204" pitchFamily="34" charset="0"/>
              <a:cs typeface="Arial" panose="020B0604020202020204" pitchFamily="34" charset="0"/>
            </a:endParaRPr>
          </a:p>
          <a:p>
            <a:pPr marL="342891" indent="-342891">
              <a:lnSpc>
                <a:spcPct val="150000"/>
              </a:lnSpc>
              <a:buFontTx/>
              <a:buAutoNum type="arabicPeriod"/>
            </a:pPr>
            <a:endParaRPr lang="en-US" sz="2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102907" y="4742594"/>
            <a:ext cx="8328494" cy="707886"/>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1. Must have a minimum of 50% of your staff complete the survey </a:t>
            </a:r>
          </a:p>
          <a:p>
            <a:r>
              <a:rPr lang="en-US" sz="2000" dirty="0">
                <a:solidFill>
                  <a:srgbClr val="FF0000"/>
                </a:solidFill>
                <a:latin typeface="Arial" panose="020B0604020202020204" pitchFamily="34" charset="0"/>
                <a:cs typeface="Arial" panose="020B0604020202020204" pitchFamily="34" charset="0"/>
              </a:rPr>
              <a:t>2. Pony must be received </a:t>
            </a:r>
            <a:r>
              <a:rPr lang="en-US" sz="2000" u="sng" dirty="0">
                <a:solidFill>
                  <a:srgbClr val="FF0000"/>
                </a:solidFill>
                <a:latin typeface="Arial" panose="020B0604020202020204" pitchFamily="34" charset="0"/>
                <a:cs typeface="Arial" panose="020B0604020202020204" pitchFamily="34" charset="0"/>
              </a:rPr>
              <a:t>before April 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41" y="4549529"/>
            <a:ext cx="729343" cy="1094015"/>
          </a:xfrm>
          <a:prstGeom prst="rect">
            <a:avLst/>
          </a:prstGeom>
        </p:spPr>
      </p:pic>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03794" y="336059"/>
                <a:ext cx="5416996"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To receive 3 bonus points</a:t>
                </a:r>
                <a:endParaRPr lang="en-US" sz="3600" dirty="0">
                  <a:solidFill>
                    <a:schemeClr val="bg1"/>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2" name="TextBox 1"/>
          <p:cNvSpPr txBox="1"/>
          <p:nvPr/>
        </p:nvSpPr>
        <p:spPr>
          <a:xfrm>
            <a:off x="1187548" y="5800243"/>
            <a:ext cx="6971588" cy="461665"/>
          </a:xfrm>
          <a:prstGeom prst="rect">
            <a:avLst/>
          </a:prstGeom>
          <a:noFill/>
        </p:spPr>
        <p:txBody>
          <a:bodyPr wrap="none" rtlCol="0">
            <a:spAutoFit/>
          </a:bodyPr>
          <a:lstStyle/>
          <a:p>
            <a:r>
              <a:rPr lang="en-US" sz="2400" b="1" dirty="0">
                <a:solidFill>
                  <a:srgbClr val="26BDC4"/>
                </a:solidFill>
                <a:latin typeface="Arial" charset="0"/>
                <a:ea typeface="Arial" charset="0"/>
                <a:cs typeface="Arial" charset="0"/>
              </a:rPr>
              <a:t>http://</a:t>
            </a:r>
            <a:r>
              <a:rPr lang="en-US" sz="2400" b="1" dirty="0" err="1">
                <a:solidFill>
                  <a:srgbClr val="26BDC4"/>
                </a:solidFill>
                <a:latin typeface="Arial" charset="0"/>
                <a:ea typeface="Arial" charset="0"/>
                <a:cs typeface="Arial" charset="0"/>
              </a:rPr>
              <a:t>www.browardprevention.org</a:t>
            </a:r>
            <a:r>
              <a:rPr lang="en-US" sz="2400" b="1" dirty="0">
                <a:solidFill>
                  <a:srgbClr val="26BDC4"/>
                </a:solidFill>
                <a:latin typeface="Arial" charset="0"/>
                <a:ea typeface="Arial" charset="0"/>
                <a:cs typeface="Arial" charset="0"/>
              </a:rPr>
              <a:t>/</a:t>
            </a:r>
            <a:r>
              <a:rPr lang="en-US" sz="2400" b="1" dirty="0" err="1">
                <a:solidFill>
                  <a:srgbClr val="26BDC4"/>
                </a:solidFill>
                <a:latin typeface="Arial" charset="0"/>
                <a:ea typeface="Arial" charset="0"/>
                <a:cs typeface="Arial" charset="0"/>
              </a:rPr>
              <a:t>mtssrti</a:t>
            </a:r>
            <a:r>
              <a:rPr lang="en-US" sz="2400" b="1" dirty="0">
                <a:solidFill>
                  <a:srgbClr val="26BDC4"/>
                </a:solidFill>
                <a:latin typeface="Arial" charset="0"/>
                <a:ea typeface="Arial" charset="0"/>
                <a:cs typeface="Arial" charset="0"/>
              </a:rPr>
              <a:t>/</a:t>
            </a:r>
            <a:r>
              <a:rPr lang="en-US" sz="2400" b="1" dirty="0" err="1">
                <a:solidFill>
                  <a:srgbClr val="26BDC4"/>
                </a:solidFill>
                <a:latin typeface="Arial" charset="0"/>
                <a:ea typeface="Arial" charset="0"/>
                <a:cs typeface="Arial" charset="0"/>
              </a:rPr>
              <a:t>rtib</a:t>
            </a:r>
            <a:r>
              <a:rPr lang="en-US" sz="2400" b="1" dirty="0">
                <a:solidFill>
                  <a:srgbClr val="26BDC4"/>
                </a:solidFill>
                <a:latin typeface="Arial" charset="0"/>
                <a:ea typeface="Arial" charset="0"/>
                <a:cs typeface="Arial" charset="0"/>
              </a:rPr>
              <a:t>/</a:t>
            </a:r>
            <a:endParaRPr lang="en-US" sz="2400" b="1" dirty="0" smtClean="0">
              <a:solidFill>
                <a:srgbClr val="26BDC4"/>
              </a:solidFill>
              <a:latin typeface="Arial" charset="0"/>
              <a:ea typeface="Arial" charset="0"/>
              <a:cs typeface="Arial" charset="0"/>
            </a:endParaRPr>
          </a:p>
        </p:txBody>
      </p:sp>
      <p:sp>
        <p:nvSpPr>
          <p:cNvPr id="6" name="TextBox 5"/>
          <p:cNvSpPr txBox="1"/>
          <p:nvPr/>
        </p:nvSpPr>
        <p:spPr>
          <a:xfrm>
            <a:off x="2968828" y="6190658"/>
            <a:ext cx="2743059" cy="338554"/>
          </a:xfrm>
          <a:prstGeom prst="rect">
            <a:avLst/>
          </a:prstGeom>
          <a:noFill/>
        </p:spPr>
        <p:txBody>
          <a:bodyPr wrap="none" rtlCol="0">
            <a:spAutoFit/>
          </a:bodyPr>
          <a:lstStyle/>
          <a:p>
            <a:pPr marL="342900" indent="-342900">
              <a:buFont typeface="Arial" charset="0"/>
              <a:buChar char="•"/>
            </a:pPr>
            <a:r>
              <a:rPr lang="en-US" sz="1600" dirty="0" smtClean="0">
                <a:solidFill>
                  <a:srgbClr val="26BDC4"/>
                </a:solidFill>
                <a:latin typeface="Arial" charset="0"/>
                <a:ea typeface="Arial" charset="0"/>
                <a:cs typeface="Arial" charset="0"/>
              </a:rPr>
              <a:t>Under “Additional Items”</a:t>
            </a:r>
          </a:p>
        </p:txBody>
      </p:sp>
    </p:spTree>
    <p:extLst>
      <p:ext uri="{BB962C8B-B14F-4D97-AF65-F5344CB8AC3E}">
        <p14:creationId xmlns:p14="http://schemas.microsoft.com/office/powerpoint/2010/main" val="3190158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2068979" y="5686668"/>
            <a:ext cx="6274923" cy="725488"/>
            <a:chOff x="2658360" y="5162227"/>
            <a:chExt cx="4839417" cy="725766"/>
          </a:xfrm>
        </p:grpSpPr>
        <p:sp>
          <p:nvSpPr>
            <p:cNvPr id="4" name="TextBox 8"/>
            <p:cNvSpPr txBox="1">
              <a:spLocks noChangeArrowheads="1"/>
            </p:cNvSpPr>
            <p:nvPr/>
          </p:nvSpPr>
          <p:spPr bwMode="auto">
            <a:xfrm>
              <a:off x="3971764" y="5233386"/>
              <a:ext cx="3526013" cy="33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1F497D"/>
                  </a:solidFill>
                  <a:latin typeface="Times New Roman Bold" charset="0"/>
                  <a:cs typeface="Times New Roman Bold" charset="0"/>
                </a:rPr>
                <a:t>@ </a:t>
              </a:r>
              <a:r>
                <a:rPr lang="en-US" sz="1600" b="1" dirty="0">
                  <a:solidFill>
                    <a:srgbClr val="1F497D"/>
                  </a:solidFill>
                  <a:latin typeface="Times New Roman Bold" charset="0"/>
                  <a:cs typeface="Times New Roman Bold" charset="0"/>
                </a:rPr>
                <a:t>Broward, Prevention &amp; Intervention </a:t>
              </a:r>
            </a:p>
          </p:txBody>
        </p:sp>
        <p:sp>
          <p:nvSpPr>
            <p:cNvPr id="5" name="TextBox 9"/>
            <p:cNvSpPr txBox="1">
              <a:spLocks noChangeArrowheads="1"/>
            </p:cNvSpPr>
            <p:nvPr/>
          </p:nvSpPr>
          <p:spPr bwMode="auto">
            <a:xfrm>
              <a:off x="3943483" y="5512394"/>
              <a:ext cx="2868950" cy="33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B0F0"/>
                  </a:solidFill>
                  <a:latin typeface="Times New Roman" charset="0"/>
                  <a:cs typeface="Times New Roman" charset="0"/>
                </a:rPr>
                <a:t> </a:t>
              </a:r>
              <a:r>
                <a:rPr lang="en-US" sz="1400" dirty="0">
                  <a:solidFill>
                    <a:prstClr val="black"/>
                  </a:solidFill>
                  <a:latin typeface="Times New Roman" charset="0"/>
                  <a:cs typeface="Times New Roman" charset="0"/>
                </a:rPr>
                <a:t>@ </a:t>
              </a:r>
              <a:r>
                <a:rPr lang="en-US" sz="1600" b="1" dirty="0">
                  <a:solidFill>
                    <a:prstClr val="black"/>
                  </a:solidFill>
                  <a:latin typeface="Times New Roman" charset="0"/>
                  <a:cs typeface="Times New Roman" charset="0"/>
                </a:rPr>
                <a:t>DiversityBCPS</a:t>
              </a:r>
            </a:p>
          </p:txBody>
        </p:sp>
        <p:pic>
          <p:nvPicPr>
            <p:cNvPr id="6" name="Picture 2" descr="http://www.hocktoberfest.com/wp-content/uploads/2012/10/Like_us_on_FB___Follow_us_on_Tw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8360" y="5162227"/>
              <a:ext cx="1392286" cy="725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TextBox 13"/>
          <p:cNvSpPr txBox="1">
            <a:spLocks noChangeArrowheads="1"/>
          </p:cNvSpPr>
          <p:nvPr/>
        </p:nvSpPr>
        <p:spPr bwMode="auto">
          <a:xfrm>
            <a:off x="1053115" y="2909844"/>
            <a:ext cx="7073852"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solidFill>
                  <a:srgbClr val="577293"/>
                </a:solidFill>
                <a:latin typeface="Arial"/>
                <a:cs typeface="Arial"/>
              </a:rPr>
              <a:t>Diversity, Prevention &amp; Intervention</a:t>
            </a:r>
            <a:endParaRPr lang="en-US" sz="2800" dirty="0">
              <a:solidFill>
                <a:srgbClr val="577293"/>
              </a:solidFill>
            </a:endParaRPr>
          </a:p>
          <a:p>
            <a:pPr algn="ctr"/>
            <a:r>
              <a:rPr lang="en-US" dirty="0">
                <a:solidFill>
                  <a:prstClr val="black"/>
                </a:solidFill>
              </a:rPr>
              <a:t>Lauderdale Manors Resource Center</a:t>
            </a:r>
          </a:p>
          <a:p>
            <a:pPr algn="ctr"/>
            <a:r>
              <a:rPr lang="en-US" dirty="0">
                <a:solidFill>
                  <a:prstClr val="black"/>
                </a:solidFill>
              </a:rPr>
              <a:t>754-321-1655</a:t>
            </a:r>
          </a:p>
          <a:p>
            <a:pPr algn="ctr"/>
            <a:endParaRPr lang="en-US" dirty="0">
              <a:solidFill>
                <a:prstClr val="black"/>
              </a:solidFill>
            </a:endParaRPr>
          </a:p>
          <a:p>
            <a:pPr algn="ctr"/>
            <a:r>
              <a:rPr lang="en-US" dirty="0">
                <a:solidFill>
                  <a:prstClr val="black"/>
                </a:solidFill>
              </a:rPr>
              <a:t>or visit our website at:</a:t>
            </a:r>
          </a:p>
          <a:p>
            <a:pPr algn="ctr"/>
            <a:r>
              <a:rPr lang="en-US" dirty="0">
                <a:solidFill>
                  <a:prstClr val="black"/>
                </a:solidFill>
                <a:hlinkClick r:id="rId4"/>
              </a:rPr>
              <a:t>www.browardprevention.org</a:t>
            </a:r>
            <a:endParaRPr lang="en-US" dirty="0">
              <a:solidFill>
                <a:prstClr val="black"/>
              </a:solidFill>
            </a:endParaRPr>
          </a:p>
          <a:p>
            <a:endParaRPr lang="en-US" dirty="0">
              <a:solidFill>
                <a:prstClr val="black"/>
              </a:solidFill>
            </a:endParaRPr>
          </a:p>
        </p:txBody>
      </p:sp>
      <p:pic>
        <p:nvPicPr>
          <p:cNvPr id="8" name="Picture 7" descr="DPI logo -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43" y="4041569"/>
            <a:ext cx="2036800" cy="1417171"/>
          </a:xfrm>
          <a:prstGeom prst="rect">
            <a:avLst/>
          </a:prstGeom>
        </p:spPr>
      </p:pic>
      <p:sp>
        <p:nvSpPr>
          <p:cNvPr id="10" name="TextBox 9"/>
          <p:cNvSpPr txBox="1"/>
          <p:nvPr/>
        </p:nvSpPr>
        <p:spPr>
          <a:xfrm>
            <a:off x="1296780" y="1527582"/>
            <a:ext cx="7047122" cy="830997"/>
          </a:xfrm>
          <a:prstGeom prst="rect">
            <a:avLst/>
          </a:prstGeom>
          <a:noFill/>
        </p:spPr>
        <p:txBody>
          <a:bodyPr wrap="none" rtlCol="0">
            <a:spAutoFit/>
          </a:bodyPr>
          <a:lstStyle/>
          <a:p>
            <a:r>
              <a:rPr lang="en-US" sz="2400" dirty="0">
                <a:solidFill>
                  <a:prstClr val="black"/>
                </a:solidFill>
                <a:latin typeface="Arial"/>
                <a:cs typeface="Arial"/>
              </a:rPr>
              <a:t>For more information on becoming a PBIS School,</a:t>
            </a:r>
          </a:p>
          <a:p>
            <a:r>
              <a:rPr lang="en-US" sz="2400" dirty="0">
                <a:solidFill>
                  <a:prstClr val="black"/>
                </a:solidFill>
                <a:latin typeface="Arial"/>
                <a:cs typeface="Arial"/>
              </a:rPr>
              <a:t>contact </a:t>
            </a:r>
            <a:r>
              <a:rPr lang="en-US" sz="2400" dirty="0">
                <a:solidFill>
                  <a:prstClr val="black"/>
                </a:solidFill>
                <a:latin typeface="Arial"/>
                <a:cs typeface="Arial"/>
                <a:hlinkClick r:id="rId6"/>
              </a:rPr>
              <a:t>tyyne.hogan@browardschools.com</a:t>
            </a:r>
            <a:endParaRPr lang="en-US" sz="2400" dirty="0">
              <a:solidFill>
                <a:prstClr val="black"/>
              </a:solidFill>
              <a:latin typeface="Arial"/>
              <a:cs typeface="Arial"/>
            </a:endParaRPr>
          </a:p>
        </p:txBody>
      </p:sp>
      <p:grpSp>
        <p:nvGrpSpPr>
          <p:cNvPr id="17" name="Group 16"/>
          <p:cNvGrpSpPr/>
          <p:nvPr/>
        </p:nvGrpSpPr>
        <p:grpSpPr>
          <a:xfrm>
            <a:off x="0" y="-101598"/>
            <a:ext cx="9144000" cy="1557627"/>
            <a:chOff x="0" y="0"/>
            <a:chExt cx="9144000" cy="1557627"/>
          </a:xfrm>
        </p:grpSpPr>
        <p:grpSp>
          <p:nvGrpSpPr>
            <p:cNvPr id="18" name="Group 17"/>
            <p:cNvGrpSpPr/>
            <p:nvPr/>
          </p:nvGrpSpPr>
          <p:grpSpPr>
            <a:xfrm>
              <a:off x="0" y="391359"/>
              <a:ext cx="9144000" cy="733234"/>
              <a:chOff x="0" y="292608"/>
              <a:chExt cx="9144000" cy="733234"/>
            </a:xfrm>
          </p:grpSpPr>
          <p:sp>
            <p:nvSpPr>
              <p:cNvPr id="20" name="Rectangle 19"/>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638304" y="336059"/>
                <a:ext cx="1774845"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Contact</a:t>
                </a:r>
                <a:endParaRPr lang="en-US" sz="3600"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694" y="3776230"/>
            <a:ext cx="1769540" cy="1769540"/>
          </a:xfrm>
          <a:prstGeom prst="rect">
            <a:avLst/>
          </a:prstGeom>
        </p:spPr>
      </p:pic>
    </p:spTree>
    <p:extLst>
      <p:ext uri="{BB962C8B-B14F-4D97-AF65-F5344CB8AC3E}">
        <p14:creationId xmlns:p14="http://schemas.microsoft.com/office/powerpoint/2010/main" val="198795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sitive Reinforcement. The Big Bang Theor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126163"/>
          </a:xfrm>
        </p:spPr>
      </p:pic>
    </p:spTree>
    <p:extLst>
      <p:ext uri="{BB962C8B-B14F-4D97-AF65-F5344CB8AC3E}">
        <p14:creationId xmlns:p14="http://schemas.microsoft.com/office/powerpoint/2010/main" val="3506667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9771" y="1524702"/>
            <a:ext cx="6857968" cy="523220"/>
          </a:xfrm>
          <a:prstGeom prst="rect">
            <a:avLst/>
          </a:prstGeom>
          <a:noFill/>
        </p:spPr>
        <p:txBody>
          <a:bodyPr wrap="none" rtlCol="0">
            <a:spAutoFit/>
          </a:bodyPr>
          <a:lstStyle/>
          <a:p>
            <a:r>
              <a:rPr lang="en-US" sz="2800" dirty="0">
                <a:solidFill>
                  <a:srgbClr val="26BDC4"/>
                </a:solidFill>
                <a:latin typeface="Arial"/>
                <a:cs typeface="Arial"/>
              </a:rPr>
              <a:t>Does every school have to have a SPBP?</a:t>
            </a:r>
          </a:p>
        </p:txBody>
      </p:sp>
      <p:sp>
        <p:nvSpPr>
          <p:cNvPr id="5" name="TextBox 4"/>
          <p:cNvSpPr txBox="1"/>
          <p:nvPr/>
        </p:nvSpPr>
        <p:spPr>
          <a:xfrm>
            <a:off x="245204" y="2127393"/>
            <a:ext cx="8752494" cy="1323439"/>
          </a:xfrm>
          <a:prstGeom prst="rect">
            <a:avLst/>
          </a:prstGeom>
          <a:noFill/>
        </p:spPr>
        <p:txBody>
          <a:bodyPr wrap="square" rtlCol="0">
            <a:spAutoFit/>
          </a:bodyPr>
          <a:lstStyle/>
          <a:p>
            <a:r>
              <a:rPr lang="en-US" sz="2000" dirty="0">
                <a:solidFill>
                  <a:prstClr val="black"/>
                </a:solidFill>
                <a:latin typeface="Arial"/>
                <a:cs typeface="Arial"/>
              </a:rPr>
              <a:t>Yes, the SPBP is a part of the School Improvement Plan (SIP</a:t>
            </a:r>
            <a:r>
              <a:rPr lang="en-US" sz="2000" dirty="0" smtClean="0">
                <a:solidFill>
                  <a:prstClr val="black"/>
                </a:solidFill>
                <a:latin typeface="Arial"/>
                <a:cs typeface="Arial"/>
              </a:rPr>
              <a:t>) and includes the BTU contracted </a:t>
            </a:r>
            <a:r>
              <a:rPr lang="en-US" sz="2000" dirty="0">
                <a:solidFill>
                  <a:prstClr val="black"/>
                </a:solidFill>
                <a:latin typeface="Arial"/>
                <a:cs typeface="Arial"/>
              </a:rPr>
              <a:t>d</a:t>
            </a:r>
            <a:r>
              <a:rPr lang="en-US" sz="2000" dirty="0" smtClean="0">
                <a:solidFill>
                  <a:prstClr val="black"/>
                </a:solidFill>
                <a:latin typeface="Arial"/>
                <a:cs typeface="Arial"/>
              </a:rPr>
              <a:t>iscipline </a:t>
            </a:r>
            <a:r>
              <a:rPr lang="en-US" sz="2000" dirty="0">
                <a:solidFill>
                  <a:prstClr val="black"/>
                </a:solidFill>
                <a:latin typeface="Arial"/>
                <a:cs typeface="Arial"/>
              </a:rPr>
              <a:t>p</a:t>
            </a:r>
            <a:r>
              <a:rPr lang="en-US" sz="2000" dirty="0" smtClean="0">
                <a:solidFill>
                  <a:prstClr val="black"/>
                </a:solidFill>
                <a:latin typeface="Arial"/>
                <a:cs typeface="Arial"/>
              </a:rPr>
              <a:t>lan. </a:t>
            </a:r>
            <a:r>
              <a:rPr lang="en-US" sz="2000" dirty="0">
                <a:solidFill>
                  <a:prstClr val="black"/>
                </a:solidFill>
                <a:latin typeface="Arial"/>
                <a:cs typeface="Arial"/>
              </a:rPr>
              <a:t>Even if your school completes the </a:t>
            </a:r>
            <a:r>
              <a:rPr lang="en-US" sz="2000" dirty="0" smtClean="0">
                <a:solidFill>
                  <a:prstClr val="black"/>
                </a:solidFill>
                <a:latin typeface="Arial"/>
                <a:cs typeface="Arial"/>
              </a:rPr>
              <a:t>state </a:t>
            </a:r>
            <a:r>
              <a:rPr lang="en-US" sz="2000" dirty="0">
                <a:solidFill>
                  <a:prstClr val="black"/>
                </a:solidFill>
                <a:latin typeface="Arial"/>
                <a:cs typeface="Arial"/>
              </a:rPr>
              <a:t>SIP they still need to complete the </a:t>
            </a:r>
            <a:r>
              <a:rPr lang="en-US" sz="2000" dirty="0" smtClean="0">
                <a:solidFill>
                  <a:prstClr val="black"/>
                </a:solidFill>
                <a:latin typeface="Arial"/>
                <a:cs typeface="Arial"/>
              </a:rPr>
              <a:t>SPBP. It </a:t>
            </a:r>
            <a:r>
              <a:rPr lang="en-US" sz="2000" dirty="0">
                <a:solidFill>
                  <a:prstClr val="black"/>
                </a:solidFill>
                <a:latin typeface="Arial"/>
                <a:cs typeface="Arial"/>
              </a:rPr>
              <a:t>is also </a:t>
            </a:r>
            <a:r>
              <a:rPr lang="en-US" sz="2000" dirty="0" smtClean="0">
                <a:solidFill>
                  <a:prstClr val="black"/>
                </a:solidFill>
                <a:latin typeface="Arial"/>
                <a:cs typeface="Arial"/>
              </a:rPr>
              <a:t>an embedded </a:t>
            </a:r>
            <a:r>
              <a:rPr lang="en-US" sz="2000" dirty="0">
                <a:solidFill>
                  <a:prstClr val="black"/>
                </a:solidFill>
                <a:latin typeface="Arial"/>
                <a:cs typeface="Arial"/>
              </a:rPr>
              <a:t>piece of </a:t>
            </a:r>
            <a:r>
              <a:rPr lang="en-US" sz="2000" b="1" dirty="0">
                <a:solidFill>
                  <a:prstClr val="black"/>
                </a:solidFill>
                <a:latin typeface="Arial"/>
                <a:cs typeface="Arial"/>
              </a:rPr>
              <a:t>Best Practice # 2: Ensuring High Quality Embedded RtI Processes.</a:t>
            </a:r>
          </a:p>
        </p:txBody>
      </p:sp>
      <p:sp>
        <p:nvSpPr>
          <p:cNvPr id="7" name="TextBox 6"/>
          <p:cNvSpPr txBox="1"/>
          <p:nvPr/>
        </p:nvSpPr>
        <p:spPr>
          <a:xfrm>
            <a:off x="3907162" y="4040500"/>
            <a:ext cx="1103187" cy="523220"/>
          </a:xfrm>
          <a:prstGeom prst="rect">
            <a:avLst/>
          </a:prstGeom>
          <a:noFill/>
        </p:spPr>
        <p:txBody>
          <a:bodyPr wrap="none" rtlCol="0">
            <a:spAutoFit/>
          </a:bodyPr>
          <a:lstStyle/>
          <a:p>
            <a:r>
              <a:rPr lang="en-US" sz="2800" dirty="0">
                <a:solidFill>
                  <a:srgbClr val="26BDC4"/>
                </a:solidFill>
                <a:latin typeface="Arial"/>
                <a:cs typeface="Arial"/>
              </a:rPr>
              <a:t>Why?</a:t>
            </a:r>
          </a:p>
        </p:txBody>
      </p:sp>
      <p:sp>
        <p:nvSpPr>
          <p:cNvPr id="8" name="TextBox 7"/>
          <p:cNvSpPr txBox="1"/>
          <p:nvPr/>
        </p:nvSpPr>
        <p:spPr>
          <a:xfrm>
            <a:off x="245203" y="4563720"/>
            <a:ext cx="8752494" cy="1323439"/>
          </a:xfrm>
          <a:prstGeom prst="rect">
            <a:avLst/>
          </a:prstGeom>
          <a:noFill/>
        </p:spPr>
        <p:txBody>
          <a:bodyPr wrap="square" rtlCol="0">
            <a:spAutoFit/>
          </a:bodyPr>
          <a:lstStyle/>
          <a:p>
            <a:r>
              <a:rPr lang="en-US" sz="2000" b="1" dirty="0">
                <a:solidFill>
                  <a:prstClr val="black"/>
                </a:solidFill>
                <a:latin typeface="Arial"/>
                <a:cs typeface="Arial"/>
              </a:rPr>
              <a:t>The SPBP is the blueprint of your behavior curriculum</a:t>
            </a:r>
            <a:r>
              <a:rPr lang="en-US" sz="2000" dirty="0">
                <a:solidFill>
                  <a:prstClr val="black"/>
                </a:solidFill>
                <a:latin typeface="Arial"/>
                <a:cs typeface="Arial"/>
              </a:rPr>
              <a:t>. It needs to be documented and monitored for you to </a:t>
            </a:r>
            <a:r>
              <a:rPr lang="en-US" sz="2000" dirty="0" smtClean="0">
                <a:solidFill>
                  <a:prstClr val="black"/>
                </a:solidFill>
                <a:latin typeface="Arial"/>
                <a:cs typeface="Arial"/>
              </a:rPr>
              <a:t>be able to evaluate </a:t>
            </a:r>
            <a:r>
              <a:rPr lang="en-US" sz="2000" dirty="0">
                <a:solidFill>
                  <a:prstClr val="black"/>
                </a:solidFill>
                <a:latin typeface="Arial"/>
                <a:cs typeface="Arial"/>
              </a:rPr>
              <a:t>the success of your curriculum. All schools, regardless of level or type, must have an individualized implementation plan submitted on the District’s template.</a:t>
            </a:r>
          </a:p>
        </p:txBody>
      </p:sp>
      <p:grpSp>
        <p:nvGrpSpPr>
          <p:cNvPr id="14" name="Group 13"/>
          <p:cNvGrpSpPr/>
          <p:nvPr/>
        </p:nvGrpSpPr>
        <p:grpSpPr>
          <a:xfrm>
            <a:off x="0" y="0"/>
            <a:ext cx="9144000" cy="1557627"/>
            <a:chOff x="0" y="0"/>
            <a:chExt cx="9144000" cy="1557627"/>
          </a:xfrm>
        </p:grpSpPr>
        <p:grpSp>
          <p:nvGrpSpPr>
            <p:cNvPr id="15" name="Group 14"/>
            <p:cNvGrpSpPr/>
            <p:nvPr/>
          </p:nvGrpSpPr>
          <p:grpSpPr>
            <a:xfrm>
              <a:off x="0" y="391359"/>
              <a:ext cx="9144000" cy="735760"/>
              <a:chOff x="0" y="292608"/>
              <a:chExt cx="9144000" cy="735760"/>
            </a:xfrm>
          </p:grpSpPr>
          <p:sp>
            <p:nvSpPr>
              <p:cNvPr id="17" name="Rectangle 16"/>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16991" y="382037"/>
                <a:ext cx="2133918"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Rationale</a:t>
                </a:r>
                <a:endParaRPr lang="en-US" sz="3600" dirty="0">
                  <a:solidFill>
                    <a:schemeClr val="bg1"/>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40616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898326" y="2994960"/>
            <a:ext cx="7210268"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defTabSz="342900">
              <a:lnSpc>
                <a:spcPct val="110000"/>
              </a:lnSpc>
            </a:pPr>
            <a:r>
              <a:rPr lang="en-US" sz="2000" dirty="0">
                <a:solidFill>
                  <a:prstClr val="black"/>
                </a:solidFill>
                <a:latin typeface="Arial"/>
                <a:cs typeface="Arial"/>
              </a:rPr>
              <a:t>MTSS is a term used to describe an </a:t>
            </a:r>
            <a:r>
              <a:rPr lang="en-US" sz="2000" dirty="0">
                <a:solidFill>
                  <a:srgbClr val="EF5224"/>
                </a:solidFill>
                <a:latin typeface="Arial"/>
                <a:cs typeface="Arial"/>
              </a:rPr>
              <a:t>evidenced based </a:t>
            </a:r>
            <a:r>
              <a:rPr lang="en-US" sz="2000" dirty="0">
                <a:solidFill>
                  <a:prstClr val="black"/>
                </a:solidFill>
                <a:latin typeface="Arial"/>
                <a:cs typeface="Arial"/>
              </a:rPr>
              <a:t>model of schooling that uses </a:t>
            </a:r>
            <a:r>
              <a:rPr lang="en-US" sz="2000" dirty="0">
                <a:solidFill>
                  <a:srgbClr val="EF5224"/>
                </a:solidFill>
                <a:latin typeface="Arial"/>
                <a:cs typeface="Arial"/>
              </a:rPr>
              <a:t>data based problem solving </a:t>
            </a:r>
            <a:r>
              <a:rPr lang="en-US" sz="2000" dirty="0">
                <a:solidFill>
                  <a:prstClr val="black"/>
                </a:solidFill>
                <a:latin typeface="Arial"/>
                <a:cs typeface="Arial"/>
              </a:rPr>
              <a:t>to integrate academic </a:t>
            </a:r>
            <a:r>
              <a:rPr lang="en-US" sz="2000" dirty="0">
                <a:solidFill>
                  <a:srgbClr val="EF5224"/>
                </a:solidFill>
                <a:latin typeface="Arial"/>
                <a:cs typeface="Arial"/>
              </a:rPr>
              <a:t>and behavioral </a:t>
            </a:r>
            <a:r>
              <a:rPr lang="en-US" sz="2000" dirty="0">
                <a:solidFill>
                  <a:prstClr val="black"/>
                </a:solidFill>
                <a:latin typeface="Arial"/>
                <a:cs typeface="Arial"/>
              </a:rPr>
              <a:t>instruction and intervention.  The integrated instruction and intervention is delivered to students in </a:t>
            </a:r>
            <a:r>
              <a:rPr lang="en-US" sz="2000" dirty="0">
                <a:solidFill>
                  <a:srgbClr val="EF5224"/>
                </a:solidFill>
                <a:latin typeface="Arial"/>
                <a:cs typeface="Arial"/>
              </a:rPr>
              <a:t>varying intensities </a:t>
            </a:r>
            <a:r>
              <a:rPr lang="en-US" sz="2000" dirty="0">
                <a:solidFill>
                  <a:prstClr val="black"/>
                </a:solidFill>
                <a:latin typeface="Arial"/>
                <a:cs typeface="Arial"/>
              </a:rPr>
              <a:t>(multiple tiers) based on student need. </a:t>
            </a:r>
          </a:p>
          <a:p>
            <a:pPr defTabSz="342900"/>
            <a:endParaRPr lang="en-US" sz="2000" dirty="0">
              <a:solidFill>
                <a:prstClr val="black"/>
              </a:solidFill>
              <a:latin typeface="Arial"/>
              <a:cs typeface="Arial"/>
            </a:endParaRPr>
          </a:p>
        </p:txBody>
      </p:sp>
      <p:sp>
        <p:nvSpPr>
          <p:cNvPr id="5" name="Title 1"/>
          <p:cNvSpPr>
            <a:spLocks noGrp="1"/>
          </p:cNvSpPr>
          <p:nvPr>
            <p:ph type="title"/>
          </p:nvPr>
        </p:nvSpPr>
        <p:spPr>
          <a:xfrm>
            <a:off x="1132743" y="1984624"/>
            <a:ext cx="6741433" cy="857250"/>
          </a:xfrm>
        </p:spPr>
        <p:txBody>
          <a:bodyPr>
            <a:noAutofit/>
          </a:bodyPr>
          <a:lstStyle/>
          <a:p>
            <a:r>
              <a:rPr lang="en-US" sz="2700" dirty="0">
                <a:solidFill>
                  <a:srgbClr val="26BDC4"/>
                </a:solidFill>
                <a:effectLst/>
                <a:latin typeface="Arial"/>
                <a:cs typeface="Arial"/>
              </a:rPr>
              <a:t>Multi-Tiered System of Supports (MTSS)</a:t>
            </a:r>
          </a:p>
        </p:txBody>
      </p:sp>
      <p:grpSp>
        <p:nvGrpSpPr>
          <p:cNvPr id="10" name="Group 9"/>
          <p:cNvGrpSpPr/>
          <p:nvPr/>
        </p:nvGrpSpPr>
        <p:grpSpPr>
          <a:xfrm>
            <a:off x="0" y="0"/>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8460" y="348515"/>
                <a:ext cx="4664739"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The District’s Initiative</a:t>
                </a:r>
                <a:endParaRPr lang="en-US" sz="3600" dirty="0">
                  <a:solidFill>
                    <a:schemeClr val="bg1"/>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12087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714220" y="2042556"/>
            <a:ext cx="6087868" cy="2788275"/>
            <a:chOff x="342899" y="2283460"/>
            <a:chExt cx="8458201" cy="3741928"/>
          </a:xfrm>
        </p:grpSpPr>
        <p:sp>
          <p:nvSpPr>
            <p:cNvPr id="10" name="Hexagon 9"/>
            <p:cNvSpPr/>
            <p:nvPr/>
          </p:nvSpPr>
          <p:spPr>
            <a:xfrm>
              <a:off x="5790668" y="2905252"/>
              <a:ext cx="3010432" cy="1243584"/>
            </a:xfrm>
            <a:prstGeom prst="hexagon">
              <a:avLst/>
            </a:prstGeom>
            <a:solidFill>
              <a:schemeClr val="accent6"/>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r>
                <a:rPr lang="en-US" dirty="0">
                  <a:solidFill>
                    <a:prstClr val="white"/>
                  </a:solidFill>
                  <a:latin typeface="Calibri"/>
                </a:rPr>
                <a:t>Data Evaluation</a:t>
              </a:r>
            </a:p>
          </p:txBody>
        </p:sp>
        <p:sp>
          <p:nvSpPr>
            <p:cNvPr id="12" name="Hexagon 11"/>
            <p:cNvSpPr/>
            <p:nvPr/>
          </p:nvSpPr>
          <p:spPr>
            <a:xfrm>
              <a:off x="3068296" y="2283460"/>
              <a:ext cx="3010432" cy="1243584"/>
            </a:xfrm>
            <a:prstGeom prst="hexagon">
              <a:avLst/>
            </a:prstGeom>
            <a:solidFill>
              <a:schemeClr val="tx2">
                <a:lumMod val="60000"/>
                <a:lumOff val="40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lnSpc>
                  <a:spcPct val="90000"/>
                </a:lnSpc>
              </a:pPr>
              <a:r>
                <a:rPr lang="en-US" dirty="0">
                  <a:solidFill>
                    <a:prstClr val="white"/>
                  </a:solidFill>
                  <a:latin typeface="Calibri"/>
                </a:rPr>
                <a:t>Problem Solving Process</a:t>
              </a:r>
            </a:p>
          </p:txBody>
        </p:sp>
        <p:sp>
          <p:nvSpPr>
            <p:cNvPr id="13" name="Hexagon 12"/>
            <p:cNvSpPr/>
            <p:nvPr/>
          </p:nvSpPr>
          <p:spPr>
            <a:xfrm>
              <a:off x="355599" y="2905252"/>
              <a:ext cx="3004709" cy="1243584"/>
            </a:xfrm>
            <a:prstGeom prst="hexagon">
              <a:avLst/>
            </a:prstGeom>
            <a:solidFill>
              <a:schemeClr val="accent2"/>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lnSpc>
                  <a:spcPct val="90000"/>
                </a:lnSpc>
              </a:pPr>
              <a:r>
                <a:rPr lang="en-US" dirty="0">
                  <a:solidFill>
                    <a:prstClr val="white"/>
                  </a:solidFill>
                  <a:latin typeface="Calibri"/>
                </a:rPr>
                <a:t>Multiple Tiers of Instruction &amp; Intervention</a:t>
              </a:r>
              <a:endParaRPr lang="en-US" sz="1350" dirty="0">
                <a:solidFill>
                  <a:prstClr val="white"/>
                </a:solidFill>
                <a:latin typeface="Calibri"/>
              </a:endParaRPr>
            </a:p>
          </p:txBody>
        </p:sp>
        <p:sp>
          <p:nvSpPr>
            <p:cNvPr id="14" name="Hexagon 13"/>
            <p:cNvSpPr/>
            <p:nvPr/>
          </p:nvSpPr>
          <p:spPr>
            <a:xfrm>
              <a:off x="342899" y="4165600"/>
              <a:ext cx="3010432" cy="1242060"/>
            </a:xfrm>
            <a:prstGeom prst="hexagon">
              <a:avLst/>
            </a:prstGeom>
            <a:solidFill>
              <a:schemeClr val="accent3"/>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r>
                <a:rPr lang="en-US" dirty="0">
                  <a:solidFill>
                    <a:prstClr val="white"/>
                  </a:solidFill>
                  <a:latin typeface="Calibri"/>
                </a:rPr>
                <a:t>Leadership</a:t>
              </a:r>
              <a:endParaRPr lang="en-US" sz="1350" dirty="0">
                <a:solidFill>
                  <a:prstClr val="white"/>
                </a:solidFill>
                <a:latin typeface="Calibri"/>
              </a:endParaRPr>
            </a:p>
          </p:txBody>
        </p:sp>
        <p:sp>
          <p:nvSpPr>
            <p:cNvPr id="15" name="Hexagon 14"/>
            <p:cNvSpPr/>
            <p:nvPr/>
          </p:nvSpPr>
          <p:spPr>
            <a:xfrm>
              <a:off x="3068296" y="4781804"/>
              <a:ext cx="3010432" cy="1243584"/>
            </a:xfrm>
            <a:prstGeom prst="hexagon">
              <a:avLst/>
            </a:prstGeom>
            <a:solidFill>
              <a:schemeClr val="accent4"/>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lnSpc>
                  <a:spcPct val="90000"/>
                </a:lnSpc>
              </a:pPr>
              <a:r>
                <a:rPr lang="en-US" dirty="0">
                  <a:solidFill>
                    <a:prstClr val="white"/>
                  </a:solidFill>
                  <a:latin typeface="Calibri"/>
                </a:rPr>
                <a:t>Capacity Building Infrastructure</a:t>
              </a:r>
              <a:endParaRPr lang="en-US" sz="1350" dirty="0">
                <a:solidFill>
                  <a:prstClr val="white"/>
                </a:solidFill>
                <a:latin typeface="Calibri"/>
              </a:endParaRPr>
            </a:p>
          </p:txBody>
        </p:sp>
        <p:sp>
          <p:nvSpPr>
            <p:cNvPr id="16" name="Hexagon 15"/>
            <p:cNvSpPr/>
            <p:nvPr/>
          </p:nvSpPr>
          <p:spPr>
            <a:xfrm>
              <a:off x="5790668" y="4160520"/>
              <a:ext cx="3010432" cy="1243584"/>
            </a:xfrm>
            <a:prstGeom prst="hexagon">
              <a:avLst/>
            </a:prstGeom>
            <a:solidFill>
              <a:schemeClr val="accent1">
                <a:lumMod val="75000"/>
              </a:schemeClr>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defTabSz="342900">
                <a:lnSpc>
                  <a:spcPct val="90000"/>
                </a:lnSpc>
              </a:pPr>
              <a:r>
                <a:rPr lang="en-US" sz="1700" dirty="0">
                  <a:solidFill>
                    <a:prstClr val="white"/>
                  </a:solidFill>
                  <a:latin typeface="Calibri"/>
                </a:rPr>
                <a:t>Communication</a:t>
              </a:r>
              <a:r>
                <a:rPr lang="en-US" dirty="0">
                  <a:solidFill>
                    <a:prstClr val="white"/>
                  </a:solidFill>
                  <a:latin typeface="Calibri"/>
                </a:rPr>
                <a:t> &amp; Collaboration</a:t>
              </a:r>
              <a:endParaRPr lang="en-US" sz="1350" dirty="0">
                <a:solidFill>
                  <a:prstClr val="white"/>
                </a:solidFill>
                <a:latin typeface="Calibri"/>
              </a:endParaRPr>
            </a:p>
          </p:txBody>
        </p:sp>
      </p:grpSp>
      <p:sp>
        <p:nvSpPr>
          <p:cNvPr id="7" name="TextBox 6"/>
          <p:cNvSpPr txBox="1"/>
          <p:nvPr/>
        </p:nvSpPr>
        <p:spPr>
          <a:xfrm>
            <a:off x="9817670" y="3378802"/>
            <a:ext cx="184731" cy="300082"/>
          </a:xfrm>
          <a:prstGeom prst="rect">
            <a:avLst/>
          </a:prstGeom>
          <a:noFill/>
        </p:spPr>
        <p:txBody>
          <a:bodyPr wrap="none" rtlCol="0">
            <a:spAutoFit/>
          </a:bodyPr>
          <a:lstStyle/>
          <a:p>
            <a:pPr defTabSz="342900"/>
            <a:endParaRPr lang="en-US" sz="1350" dirty="0">
              <a:solidFill>
                <a:prstClr val="black"/>
              </a:solidFill>
            </a:endParaRPr>
          </a:p>
        </p:txBody>
      </p:sp>
      <p:sp>
        <p:nvSpPr>
          <p:cNvPr id="42" name="TextBox 41"/>
          <p:cNvSpPr txBox="1"/>
          <p:nvPr/>
        </p:nvSpPr>
        <p:spPr>
          <a:xfrm>
            <a:off x="2504366" y="2136288"/>
            <a:ext cx="577402" cy="461665"/>
          </a:xfrm>
          <a:prstGeom prst="rect">
            <a:avLst/>
          </a:prstGeom>
          <a:noFill/>
        </p:spPr>
        <p:txBody>
          <a:bodyPr wrap="none" rtlCol="0">
            <a:spAutoFit/>
          </a:bodyPr>
          <a:lstStyle/>
          <a:p>
            <a:pPr defTabSz="342900"/>
            <a:r>
              <a:rPr lang="en-US" sz="2400" dirty="0">
                <a:solidFill>
                  <a:srgbClr val="FF0000"/>
                </a:solidFill>
                <a:latin typeface="Arial"/>
                <a:cs typeface="Arial"/>
              </a:rPr>
              <a:t>RtI</a:t>
            </a:r>
          </a:p>
        </p:txBody>
      </p:sp>
      <p:sp>
        <p:nvSpPr>
          <p:cNvPr id="3" name="Oval 2"/>
          <p:cNvSpPr/>
          <p:nvPr/>
        </p:nvSpPr>
        <p:spPr>
          <a:xfrm>
            <a:off x="1650669" y="2212529"/>
            <a:ext cx="2288322" cy="145448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5" name="TextBox 4"/>
          <p:cNvSpPr txBox="1"/>
          <p:nvPr/>
        </p:nvSpPr>
        <p:spPr>
          <a:xfrm>
            <a:off x="3994409" y="3400086"/>
            <a:ext cx="1039067"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MTSS</a:t>
            </a:r>
          </a:p>
        </p:txBody>
      </p:sp>
      <p:grpSp>
        <p:nvGrpSpPr>
          <p:cNvPr id="23" name="Group 22"/>
          <p:cNvGrpSpPr/>
          <p:nvPr/>
        </p:nvGrpSpPr>
        <p:grpSpPr>
          <a:xfrm>
            <a:off x="0" y="0"/>
            <a:ext cx="9144000" cy="1557627"/>
            <a:chOff x="0" y="0"/>
            <a:chExt cx="9144000" cy="1557627"/>
          </a:xfrm>
        </p:grpSpPr>
        <p:grpSp>
          <p:nvGrpSpPr>
            <p:cNvPr id="24" name="Group 23"/>
            <p:cNvGrpSpPr/>
            <p:nvPr/>
          </p:nvGrpSpPr>
          <p:grpSpPr>
            <a:xfrm>
              <a:off x="0" y="391359"/>
              <a:ext cx="9144000" cy="733234"/>
              <a:chOff x="0" y="292608"/>
              <a:chExt cx="9144000" cy="733234"/>
            </a:xfrm>
          </p:grpSpPr>
          <p:sp>
            <p:nvSpPr>
              <p:cNvPr id="26" name="Rectangle 25"/>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915932" y="348515"/>
                <a:ext cx="6528262"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Multi-Tiered System of Support</a:t>
                </a:r>
                <a:endParaRPr lang="en-US" sz="3600" dirty="0">
                  <a:solidFill>
                    <a:schemeClr val="bg1"/>
                  </a:solidFill>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144684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p:tgtEl>
                                          <p:spTgt spid="42"/>
                                        </p:tgtEl>
                                        <p:attrNameLst>
                                          <p:attrName>ppt_y</p:attrName>
                                        </p:attrNameLst>
                                      </p:cBhvr>
                                      <p:tavLst>
                                        <p:tav tm="0">
                                          <p:val>
                                            <p:strVal val="#ppt_y+#ppt_h*1.125000"/>
                                          </p:val>
                                        </p:tav>
                                        <p:tav tm="100000">
                                          <p:val>
                                            <p:strVal val="#ppt_y"/>
                                          </p:val>
                                        </p:tav>
                                      </p:tavLst>
                                    </p:anim>
                                    <p:animEffect transition="in" filter="wipe(up)">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3" descr="Triangl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 b="99344" l="436" r="99477"/>
                    </a14:imgEffect>
                  </a14:imgLayer>
                </a14:imgProps>
              </a:ext>
              <a:ext uri="{28A0092B-C50C-407E-A947-70E740481C1C}">
                <a14:useLocalDpi xmlns:a14="http://schemas.microsoft.com/office/drawing/2010/main" val="0"/>
              </a:ext>
            </a:extLst>
          </a:blip>
          <a:srcRect/>
          <a:stretch>
            <a:fillRect/>
          </a:stretch>
        </p:blipFill>
        <p:spPr bwMode="auto">
          <a:xfrm>
            <a:off x="2238458" y="1033070"/>
            <a:ext cx="4166244" cy="5572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4"/>
          <p:cNvSpPr>
            <a:spLocks noChangeArrowheads="1"/>
          </p:cNvSpPr>
          <p:nvPr/>
        </p:nvSpPr>
        <p:spPr bwMode="auto">
          <a:xfrm>
            <a:off x="256643" y="1360808"/>
            <a:ext cx="2286000" cy="452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defTabSz="457189">
              <a:spcBef>
                <a:spcPct val="20000"/>
              </a:spcBef>
            </a:pPr>
            <a:r>
              <a:rPr lang="en-US" sz="2000" b="1" dirty="0">
                <a:latin typeface="Arial"/>
                <a:cs typeface="Arial"/>
              </a:rPr>
              <a:t>ACADEMIC SYSTEMS</a:t>
            </a:r>
          </a:p>
          <a:p>
            <a:pPr algn="ctr" defTabSz="457189">
              <a:lnSpc>
                <a:spcPct val="50000"/>
              </a:lnSpc>
              <a:spcBef>
                <a:spcPct val="20000"/>
              </a:spcBef>
            </a:pPr>
            <a:endParaRPr lang="en-US" sz="1400" b="1" dirty="0">
              <a:latin typeface="Arial"/>
              <a:cs typeface="Arial"/>
            </a:endParaRPr>
          </a:p>
          <a:p>
            <a:pPr algn="ctr" defTabSz="457189">
              <a:spcBef>
                <a:spcPct val="20000"/>
              </a:spcBef>
            </a:pPr>
            <a:r>
              <a:rPr lang="en-US" sz="1400" b="1" dirty="0">
                <a:latin typeface="Arial"/>
                <a:cs typeface="Arial"/>
              </a:rPr>
              <a:t>Tier 3: Comprehensive &amp; Intensive </a:t>
            </a:r>
            <a:r>
              <a:rPr lang="en-US" sz="1400" b="1" i="1" dirty="0">
                <a:latin typeface="Arial"/>
                <a:cs typeface="Arial"/>
              </a:rPr>
              <a:t>Students who need individualized interventions.</a:t>
            </a:r>
          </a:p>
          <a:p>
            <a:pPr algn="ctr" defTabSz="457189">
              <a:lnSpc>
                <a:spcPct val="50000"/>
              </a:lnSpc>
              <a:spcBef>
                <a:spcPct val="20000"/>
              </a:spcBef>
            </a:pPr>
            <a:endParaRPr lang="en-US" sz="1400" b="1" dirty="0">
              <a:latin typeface="Arial"/>
              <a:cs typeface="Arial"/>
            </a:endParaRPr>
          </a:p>
          <a:p>
            <a:pPr algn="ctr" defTabSz="457189">
              <a:spcBef>
                <a:spcPct val="20000"/>
              </a:spcBef>
            </a:pPr>
            <a:r>
              <a:rPr lang="en-US" sz="1400" b="1" dirty="0">
                <a:latin typeface="Arial"/>
                <a:cs typeface="Arial"/>
              </a:rPr>
              <a:t>Tier 2:  Strategic Interventions </a:t>
            </a:r>
            <a:r>
              <a:rPr lang="en-US" sz="1400" b="1" i="1" dirty="0">
                <a:latin typeface="Arial"/>
                <a:cs typeface="Arial"/>
              </a:rPr>
              <a:t>Students who need more support in addition to the core curriculum.</a:t>
            </a:r>
          </a:p>
          <a:p>
            <a:pPr algn="ctr" defTabSz="457189">
              <a:lnSpc>
                <a:spcPct val="50000"/>
              </a:lnSpc>
              <a:spcBef>
                <a:spcPct val="20000"/>
              </a:spcBef>
            </a:pPr>
            <a:endParaRPr lang="en-US" sz="1400" b="1" dirty="0">
              <a:latin typeface="Arial"/>
              <a:cs typeface="Arial"/>
            </a:endParaRPr>
          </a:p>
          <a:p>
            <a:pPr algn="ctr" defTabSz="457189">
              <a:spcBef>
                <a:spcPct val="20000"/>
              </a:spcBef>
            </a:pPr>
            <a:r>
              <a:rPr lang="en-US" sz="1400" b="1" dirty="0">
                <a:latin typeface="Arial"/>
                <a:cs typeface="Arial"/>
              </a:rPr>
              <a:t>Tier 1: Core Curriculum </a:t>
            </a:r>
            <a:r>
              <a:rPr lang="en-US" sz="1400" b="1" i="1" dirty="0">
                <a:latin typeface="Arial"/>
                <a:cs typeface="Arial"/>
              </a:rPr>
              <a:t>All students, including students who require curricular enhancements for acceleration.</a:t>
            </a:r>
          </a:p>
        </p:txBody>
      </p:sp>
      <p:sp>
        <p:nvSpPr>
          <p:cNvPr id="4" name="Rounded Rectangle 3"/>
          <p:cNvSpPr/>
          <p:nvPr/>
        </p:nvSpPr>
        <p:spPr>
          <a:xfrm>
            <a:off x="6327732" y="5175504"/>
            <a:ext cx="2294888" cy="1408283"/>
          </a:xfrm>
          <a:prstGeom prst="round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652" name="Rectangle 5"/>
          <p:cNvSpPr>
            <a:spLocks noChangeArrowheads="1"/>
          </p:cNvSpPr>
          <p:nvPr/>
        </p:nvSpPr>
        <p:spPr bwMode="auto">
          <a:xfrm>
            <a:off x="6282269" y="1323978"/>
            <a:ext cx="2286000" cy="467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defTabSz="457189">
              <a:spcBef>
                <a:spcPct val="20000"/>
              </a:spcBef>
            </a:pPr>
            <a:r>
              <a:rPr lang="en-US" sz="2000" b="1" dirty="0">
                <a:solidFill>
                  <a:srgbClr val="000000"/>
                </a:solidFill>
                <a:latin typeface="Arial"/>
                <a:cs typeface="Arial"/>
              </a:rPr>
              <a:t>BEHAVIOR SYSTEMS</a:t>
            </a:r>
          </a:p>
          <a:p>
            <a:pPr algn="ctr" defTabSz="457189">
              <a:spcBef>
                <a:spcPct val="20000"/>
              </a:spcBef>
            </a:pPr>
            <a:endParaRPr lang="en-US" sz="1400" b="1" dirty="0">
              <a:solidFill>
                <a:srgbClr val="000000"/>
              </a:solidFill>
              <a:latin typeface="Arial"/>
              <a:cs typeface="Arial"/>
            </a:endParaRPr>
          </a:p>
          <a:p>
            <a:pPr algn="ctr" defTabSz="457189">
              <a:spcBef>
                <a:spcPct val="20000"/>
              </a:spcBef>
            </a:pPr>
            <a:endParaRPr lang="en-US" sz="1400" b="1" dirty="0">
              <a:solidFill>
                <a:srgbClr val="000000"/>
              </a:solidFill>
              <a:latin typeface="Arial"/>
              <a:cs typeface="Arial"/>
            </a:endParaRPr>
          </a:p>
          <a:p>
            <a:pPr algn="ctr" defTabSz="457189">
              <a:spcBef>
                <a:spcPct val="20000"/>
              </a:spcBef>
            </a:pPr>
            <a:r>
              <a:rPr lang="en-US" sz="1400" b="1" dirty="0">
                <a:solidFill>
                  <a:srgbClr val="000000"/>
                </a:solidFill>
                <a:latin typeface="Arial"/>
                <a:cs typeface="Arial"/>
              </a:rPr>
              <a:t>Tier 3: Intensive Interventions </a:t>
            </a:r>
            <a:r>
              <a:rPr lang="en-US" sz="1400" b="1" i="1" dirty="0">
                <a:solidFill>
                  <a:srgbClr val="000000"/>
                </a:solidFill>
                <a:latin typeface="Arial"/>
                <a:cs typeface="Arial"/>
              </a:rPr>
              <a:t>Students who need individualized intervention</a:t>
            </a:r>
            <a:r>
              <a:rPr lang="en-US" sz="1400" b="1" dirty="0">
                <a:solidFill>
                  <a:srgbClr val="000000"/>
                </a:solidFill>
                <a:latin typeface="Arial"/>
                <a:cs typeface="Arial"/>
              </a:rPr>
              <a:t>.</a:t>
            </a:r>
          </a:p>
          <a:p>
            <a:pPr algn="ctr" defTabSz="457189">
              <a:spcBef>
                <a:spcPct val="20000"/>
              </a:spcBef>
            </a:pPr>
            <a:endParaRPr lang="en-US" sz="1400" b="1" dirty="0">
              <a:solidFill>
                <a:srgbClr val="000000"/>
              </a:solidFill>
              <a:latin typeface="Arial"/>
              <a:cs typeface="Arial"/>
            </a:endParaRPr>
          </a:p>
          <a:p>
            <a:pPr algn="ctr" defTabSz="457189">
              <a:spcBef>
                <a:spcPct val="20000"/>
              </a:spcBef>
            </a:pPr>
            <a:r>
              <a:rPr lang="en-US" sz="1400" b="1" dirty="0">
                <a:solidFill>
                  <a:srgbClr val="000000"/>
                </a:solidFill>
                <a:latin typeface="Arial"/>
                <a:cs typeface="Arial"/>
              </a:rPr>
              <a:t>Tier 2: Supplemental Supports: </a:t>
            </a:r>
            <a:r>
              <a:rPr lang="en-US" sz="1400" b="1" i="1" dirty="0">
                <a:solidFill>
                  <a:srgbClr val="000000"/>
                </a:solidFill>
                <a:latin typeface="Arial"/>
                <a:cs typeface="Arial"/>
              </a:rPr>
              <a:t>Students who need more support in addition to school-wide positive behavior program.</a:t>
            </a:r>
          </a:p>
          <a:p>
            <a:pPr algn="ctr" defTabSz="457189">
              <a:spcBef>
                <a:spcPct val="20000"/>
              </a:spcBef>
            </a:pPr>
            <a:endParaRPr lang="en-US" sz="1400" b="1" dirty="0">
              <a:solidFill>
                <a:srgbClr val="000000"/>
              </a:solidFill>
              <a:latin typeface="Arial"/>
              <a:cs typeface="Arial"/>
            </a:endParaRPr>
          </a:p>
          <a:p>
            <a:pPr algn="ctr" defTabSz="457189">
              <a:spcBef>
                <a:spcPct val="20000"/>
              </a:spcBef>
            </a:pPr>
            <a:r>
              <a:rPr lang="en-US" sz="1400" b="1" dirty="0">
                <a:solidFill>
                  <a:srgbClr val="000000"/>
                </a:solidFill>
                <a:latin typeface="Arial"/>
                <a:cs typeface="Arial"/>
              </a:rPr>
              <a:t>Tier 1: Universal Interventions </a:t>
            </a:r>
            <a:r>
              <a:rPr lang="en-US" sz="1400" b="1" i="1" dirty="0">
                <a:solidFill>
                  <a:srgbClr val="000000"/>
                </a:solidFill>
                <a:latin typeface="Arial"/>
                <a:cs typeface="Arial"/>
              </a:rPr>
              <a:t>All students in all settings.</a:t>
            </a:r>
          </a:p>
        </p:txBody>
      </p:sp>
      <p:sp>
        <p:nvSpPr>
          <p:cNvPr id="2" name="Rounded Rectangle 1"/>
          <p:cNvSpPr/>
          <p:nvPr/>
        </p:nvSpPr>
        <p:spPr>
          <a:xfrm>
            <a:off x="6264495" y="1081447"/>
            <a:ext cx="2427256" cy="552391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sp>
        <p:nvSpPr>
          <p:cNvPr id="3" name="TextBox 2"/>
          <p:cNvSpPr txBox="1"/>
          <p:nvPr/>
        </p:nvSpPr>
        <p:spPr>
          <a:xfrm>
            <a:off x="6688529" y="2068036"/>
            <a:ext cx="1473480" cy="369332"/>
          </a:xfrm>
          <a:prstGeom prst="rect">
            <a:avLst/>
          </a:prstGeom>
          <a:noFill/>
          <a:ln>
            <a:solidFill>
              <a:srgbClr val="FF0000"/>
            </a:solidFill>
          </a:ln>
        </p:spPr>
        <p:txBody>
          <a:bodyPr wrap="none" rtlCol="0">
            <a:spAutoFit/>
          </a:bodyPr>
          <a:lstStyle/>
          <a:p>
            <a:pPr defTabSz="457189"/>
            <a:r>
              <a:rPr lang="en-US" dirty="0">
                <a:solidFill>
                  <a:srgbClr val="FF0000"/>
                </a:solidFill>
                <a:latin typeface="Arial"/>
                <a:cs typeface="Arial"/>
              </a:rPr>
              <a:t>RtI:B / PBIS</a:t>
            </a:r>
            <a:r>
              <a:rPr lang="en-US" dirty="0">
                <a:solidFill>
                  <a:srgbClr val="FF0000"/>
                </a:solidFill>
              </a:rPr>
              <a:t> </a:t>
            </a:r>
          </a:p>
        </p:txBody>
      </p:sp>
      <p:sp>
        <p:nvSpPr>
          <p:cNvPr id="5" name="TextBox 4"/>
          <p:cNvSpPr txBox="1"/>
          <p:nvPr/>
        </p:nvSpPr>
        <p:spPr>
          <a:xfrm>
            <a:off x="6881398" y="6001193"/>
            <a:ext cx="1140056"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SPBP</a:t>
            </a:r>
          </a:p>
        </p:txBody>
      </p:sp>
      <p:grpSp>
        <p:nvGrpSpPr>
          <p:cNvPr id="15" name="Group 14"/>
          <p:cNvGrpSpPr/>
          <p:nvPr/>
        </p:nvGrpSpPr>
        <p:grpSpPr>
          <a:xfrm>
            <a:off x="0" y="-101598"/>
            <a:ext cx="9144000" cy="1557627"/>
            <a:chOff x="0" y="0"/>
            <a:chExt cx="9144000" cy="1557627"/>
          </a:xfrm>
        </p:grpSpPr>
        <p:grpSp>
          <p:nvGrpSpPr>
            <p:cNvPr id="16" name="Group 15"/>
            <p:cNvGrpSpPr/>
            <p:nvPr/>
          </p:nvGrpSpPr>
          <p:grpSpPr>
            <a:xfrm>
              <a:off x="0" y="391359"/>
              <a:ext cx="9144000" cy="733234"/>
              <a:chOff x="0" y="292608"/>
              <a:chExt cx="9144000" cy="733234"/>
            </a:xfrm>
          </p:grpSpPr>
          <p:sp>
            <p:nvSpPr>
              <p:cNvPr id="18" name="Rectangle 17"/>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00599" y="348515"/>
                <a:ext cx="5314275"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Response to Intervention</a:t>
                </a:r>
                <a:endParaRPr lang="en-US" sz="3600" dirty="0">
                  <a:solidFill>
                    <a:schemeClr val="bg1"/>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custDataLst>
      <p:tags r:id="rId1"/>
    </p:custDataLst>
    <p:extLst>
      <p:ext uri="{BB962C8B-B14F-4D97-AF65-F5344CB8AC3E}">
        <p14:creationId xmlns:p14="http://schemas.microsoft.com/office/powerpoint/2010/main" val="1131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865" y="1194807"/>
            <a:ext cx="4896865" cy="697111"/>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rgbClr val="26BDC4"/>
                </a:solidFill>
                <a:effectLst/>
                <a:latin typeface="Arial" panose="020B0604020202020204" pitchFamily="34" charset="0"/>
                <a:cs typeface="Arial" panose="020B0604020202020204" pitchFamily="34" charset="0"/>
              </a:rPr>
              <a:t>10 Critical Elements</a:t>
            </a:r>
            <a:endParaRPr lang="en-US" sz="2800" dirty="0">
              <a:solidFill>
                <a:srgbClr val="26BDC4"/>
              </a:solidFill>
              <a:effectLst/>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478095" y="1894774"/>
            <a:ext cx="7936518" cy="43623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nSpc>
                <a:spcPct val="110000"/>
              </a:lnSpc>
              <a:buNone/>
            </a:pPr>
            <a:r>
              <a:rPr lang="en-US" sz="2000" dirty="0">
                <a:solidFill>
                  <a:schemeClr val="tx1"/>
                </a:solidFill>
                <a:latin typeface="Arial" panose="020B0604020202020204" pitchFamily="34" charset="0"/>
                <a:cs typeface="Arial" panose="020B0604020202020204" pitchFamily="34" charset="0"/>
              </a:rPr>
              <a:t>1. Functioning RtI:B/Discipline Team</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2. Faculty&amp; stakeholder buy-in &amp; commitment	</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3. School-wide Expectations with Lesson Plans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4. Location-based Rules with Lesson Plans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5. Effective Discipline </a:t>
            </a:r>
            <a:r>
              <a:rPr lang="en-US" sz="2000" dirty="0" smtClean="0">
                <a:solidFill>
                  <a:schemeClr val="tx1"/>
                </a:solidFill>
                <a:latin typeface="Arial" panose="020B0604020202020204" pitchFamily="34" charset="0"/>
                <a:cs typeface="Arial" panose="020B0604020202020204" pitchFamily="34" charset="0"/>
              </a:rPr>
              <a:t>Process </a:t>
            </a:r>
            <a:r>
              <a:rPr lang="en-US" sz="2000" dirty="0">
                <a:solidFill>
                  <a:schemeClr val="tx1"/>
                </a:solidFill>
                <a:latin typeface="Arial" panose="020B0604020202020204" pitchFamily="34" charset="0"/>
                <a:cs typeface="Arial" panose="020B0604020202020204" pitchFamily="34" charset="0"/>
              </a:rPr>
              <a:t>and Procedures</a:t>
            </a:r>
            <a:r>
              <a:rPr lang="en-US" sz="2000" dirty="0">
                <a:solidFill>
                  <a:schemeClr val="bg1">
                    <a:lumMod val="50000"/>
                  </a:schemeClr>
                </a:solidFill>
                <a:latin typeface="Arial" panose="020B0604020202020204" pitchFamily="34" charset="0"/>
                <a:cs typeface="Arial" panose="020B0604020202020204" pitchFamily="34" charset="0"/>
              </a:rPr>
              <a:t>	</a:t>
            </a:r>
          </a:p>
          <a:p>
            <a:pPr marL="0" indent="0">
              <a:lnSpc>
                <a:spcPct val="120000"/>
              </a:lnSpc>
              <a:buNone/>
            </a:pPr>
            <a:r>
              <a:rPr lang="en-US" sz="2000" dirty="0">
                <a:solidFill>
                  <a:schemeClr val="bg1">
                    <a:lumMod val="85000"/>
                  </a:schemeClr>
                </a:solidFill>
                <a:latin typeface="Arial" panose="020B0604020202020204" pitchFamily="34" charset="0"/>
                <a:cs typeface="Arial" panose="020B0604020202020204" pitchFamily="34" charset="0"/>
              </a:rPr>
              <a:t>6. Effective Reward/Recognition Program</a:t>
            </a:r>
          </a:p>
          <a:p>
            <a:pPr marL="0" indent="0">
              <a:lnSpc>
                <a:spcPct val="120000"/>
              </a:lnSpc>
              <a:buNone/>
            </a:pPr>
            <a:r>
              <a:rPr lang="en-US" sz="2000" dirty="0">
                <a:solidFill>
                  <a:schemeClr val="bg1">
                    <a:lumMod val="85000"/>
                  </a:schemeClr>
                </a:solidFill>
                <a:latin typeface="Arial" panose="020B0604020202020204" pitchFamily="34" charset="0"/>
                <a:cs typeface="Arial" panose="020B0604020202020204" pitchFamily="34" charset="0"/>
              </a:rPr>
              <a:t>7. Implementation Planning</a:t>
            </a:r>
          </a:p>
          <a:p>
            <a:pPr marL="0" indent="0">
              <a:lnSpc>
                <a:spcPct val="120000"/>
              </a:lnSpc>
              <a:buNone/>
            </a:pPr>
            <a:r>
              <a:rPr lang="en-US" sz="2000" dirty="0">
                <a:solidFill>
                  <a:schemeClr val="bg1">
                    <a:lumMod val="85000"/>
                  </a:schemeClr>
                </a:solidFill>
                <a:latin typeface="Arial" panose="020B0604020202020204" pitchFamily="34" charset="0"/>
                <a:cs typeface="Arial" panose="020B0604020202020204" pitchFamily="34" charset="0"/>
              </a:rPr>
              <a:t>8. Data-based decision making</a:t>
            </a:r>
          </a:p>
          <a:p>
            <a:pPr marL="0" indent="0">
              <a:lnSpc>
                <a:spcPct val="120000"/>
              </a:lnSpc>
              <a:buNone/>
            </a:pPr>
            <a:r>
              <a:rPr lang="en-US" sz="2000" dirty="0">
                <a:solidFill>
                  <a:srgbClr val="D9D9D9"/>
                </a:solidFill>
                <a:latin typeface="Arial" panose="020B0604020202020204" pitchFamily="34" charset="0"/>
                <a:cs typeface="Arial" panose="020B0604020202020204" pitchFamily="34" charset="0"/>
              </a:rPr>
              <a:t>9. Classroom Management System (CHAMPs)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10. Ongoing Progress Monitoring &amp; Evaluation</a:t>
            </a:r>
          </a:p>
          <a:p>
            <a:pPr marL="0" indent="0">
              <a:lnSpc>
                <a:spcPct val="110000"/>
              </a:lnSpc>
              <a:buNone/>
            </a:pPr>
            <a:endParaRPr lang="en-US" sz="2000" dirty="0">
              <a:solidFill>
                <a:schemeClr val="bg1">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792" y="2600274"/>
            <a:ext cx="2302196" cy="2302196"/>
          </a:xfrm>
          <a:prstGeom prst="rect">
            <a:avLst/>
          </a:prstGeom>
        </p:spPr>
      </p:pic>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40650" y="330370"/>
                <a:ext cx="4211409"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Connection to PBIS</a:t>
                </a:r>
                <a:endParaRPr lang="en-US" sz="3600" dirty="0">
                  <a:solidFill>
                    <a:schemeClr val="bg1"/>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292102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4">
                                            <p:txEl>
                                              <p:pRg st="5" end="5"/>
                                            </p:txEl>
                                          </p:spTgt>
                                        </p:tgtEl>
                                        <p:attrNameLst>
                                          <p:attrName>style.color</p:attrName>
                                        </p:attrNameLst>
                                      </p:cBhvr>
                                      <p:to>
                                        <a:srgbClr val="4C21EB"/>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4">
                                            <p:txEl>
                                              <p:pRg st="7" end="7"/>
                                            </p:txEl>
                                          </p:spTgt>
                                        </p:tgtEl>
                                        <p:attrNameLst>
                                          <p:attrName>style.color</p:attrName>
                                        </p:attrNameLst>
                                      </p:cBhvr>
                                      <p:to>
                                        <a:srgbClr val="4C21EB"/>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4">
                                            <p:txEl>
                                              <p:pRg st="4" end="4"/>
                                            </p:txEl>
                                          </p:spTgt>
                                        </p:tgtEl>
                                        <p:attrNameLst>
                                          <p:attrName>style.color</p:attrName>
                                        </p:attrNameLst>
                                      </p:cBhvr>
                                      <p:to>
                                        <a:srgbClr val="4C21E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63346006"/>
              </p:ext>
            </p:extLst>
          </p:nvPr>
        </p:nvGraphicFramePr>
        <p:xfrm>
          <a:off x="318318" y="1428425"/>
          <a:ext cx="8500946" cy="5312813"/>
        </p:xfrm>
        <a:graphic>
          <a:graphicData uri="http://schemas.openxmlformats.org/drawingml/2006/table">
            <a:tbl>
              <a:tblPr firstRow="1" bandRow="1">
                <a:tableStyleId>{5940675A-B579-460E-94D1-54222C63F5DA}</a:tableStyleId>
              </a:tblPr>
              <a:tblGrid>
                <a:gridCol w="3480287"/>
                <a:gridCol w="5020659"/>
              </a:tblGrid>
              <a:tr h="512213">
                <a:tc>
                  <a:txBody>
                    <a:bodyPr/>
                    <a:lstStyle/>
                    <a:p>
                      <a:pPr algn="ctr"/>
                      <a:r>
                        <a:rPr lang="en-US" sz="2400" b="1" dirty="0" smtClean="0">
                          <a:solidFill>
                            <a:schemeClr val="bg1"/>
                          </a:solidFill>
                          <a:latin typeface="Arial"/>
                          <a:cs typeface="Arial"/>
                        </a:rPr>
                        <a:t>The Big 5:</a:t>
                      </a:r>
                      <a:endParaRPr lang="en-US" sz="2400" b="1" dirty="0">
                        <a:solidFill>
                          <a:schemeClr val="bg1"/>
                        </a:solidFill>
                        <a:latin typeface="Arial"/>
                        <a:cs typeface="Arial"/>
                      </a:endParaRPr>
                    </a:p>
                  </a:txBody>
                  <a:tcPr>
                    <a:solidFill>
                      <a:srgbClr val="EF5224"/>
                    </a:solidFill>
                  </a:tcPr>
                </a:tc>
                <a:tc>
                  <a:txBody>
                    <a:bodyPr/>
                    <a:lstStyle/>
                    <a:p>
                      <a:pPr algn="ctr"/>
                      <a:r>
                        <a:rPr lang="en-US" sz="2400" b="1" dirty="0" smtClean="0">
                          <a:solidFill>
                            <a:schemeClr val="bg1"/>
                          </a:solidFill>
                          <a:latin typeface="Arial"/>
                          <a:cs typeface="Arial"/>
                        </a:rPr>
                        <a:t>Leading Questions:</a:t>
                      </a:r>
                      <a:endParaRPr lang="en-US" sz="2400" b="1" dirty="0">
                        <a:solidFill>
                          <a:schemeClr val="bg1"/>
                        </a:solidFill>
                        <a:latin typeface="Arial"/>
                        <a:cs typeface="Arial"/>
                      </a:endParaRPr>
                    </a:p>
                  </a:txBody>
                  <a:tcPr>
                    <a:solidFill>
                      <a:srgbClr val="EF5224"/>
                    </a:solidFill>
                  </a:tcPr>
                </a:tc>
              </a:tr>
              <a:tr h="944880">
                <a:tc>
                  <a:txBody>
                    <a:bodyPr/>
                    <a:lstStyle/>
                    <a:p>
                      <a:r>
                        <a:rPr lang="en-US" sz="1900" b="1" dirty="0" smtClean="0">
                          <a:latin typeface="Arial"/>
                          <a:cs typeface="Arial"/>
                        </a:rPr>
                        <a:t>Referral by student name</a:t>
                      </a:r>
                      <a:endParaRPr lang="en-US" sz="1900" b="1" dirty="0">
                        <a:latin typeface="Arial"/>
                        <a:cs typeface="Arial"/>
                      </a:endParaRPr>
                    </a:p>
                  </a:txBody>
                  <a:tcPr/>
                </a:tc>
                <a:tc>
                  <a:txBody>
                    <a:bodyPr/>
                    <a:lstStyle/>
                    <a:p>
                      <a:r>
                        <a:rPr lang="en-US" sz="1900" baseline="0" dirty="0" smtClean="0">
                          <a:latin typeface="Arial"/>
                          <a:cs typeface="Arial"/>
                        </a:rPr>
                        <a:t>Who needs immediate support? Is the Core Behavioral curriculum effective?</a:t>
                      </a:r>
                    </a:p>
                    <a:p>
                      <a:endParaRPr lang="en-US" sz="1900" dirty="0">
                        <a:latin typeface="Arial"/>
                        <a:cs typeface="Arial"/>
                      </a:endParaRPr>
                    </a:p>
                  </a:txBody>
                  <a:tcPr/>
                </a:tc>
              </a:tr>
              <a:tr h="944880">
                <a:tc>
                  <a:txBody>
                    <a:bodyPr/>
                    <a:lstStyle/>
                    <a:p>
                      <a:r>
                        <a:rPr lang="en-US" sz="1900" b="1" dirty="0" smtClean="0">
                          <a:latin typeface="Arial"/>
                          <a:cs typeface="Arial"/>
                        </a:rPr>
                        <a:t>Top 10  incidents</a:t>
                      </a:r>
                    </a:p>
                    <a:p>
                      <a:r>
                        <a:rPr lang="en-US" sz="1900" b="1" dirty="0" smtClean="0">
                          <a:latin typeface="Arial"/>
                          <a:cs typeface="Arial"/>
                        </a:rPr>
                        <a:t> (type of behavior)</a:t>
                      </a:r>
                      <a:endParaRPr lang="en-US" sz="1900" b="1" dirty="0">
                        <a:latin typeface="Arial"/>
                        <a:cs typeface="Arial"/>
                      </a:endParaRPr>
                    </a:p>
                  </a:txBody>
                  <a:tcPr/>
                </a:tc>
                <a:tc>
                  <a:txBody>
                    <a:bodyPr/>
                    <a:lstStyle/>
                    <a:p>
                      <a:r>
                        <a:rPr lang="en-US" sz="1900" dirty="0" smtClean="0">
                          <a:latin typeface="Arial"/>
                          <a:cs typeface="Arial"/>
                        </a:rPr>
                        <a:t>What are the most common misbehaviors?  How are they linked to the school’s Expectations</a:t>
                      </a:r>
                      <a:r>
                        <a:rPr lang="en-US" sz="1900" baseline="0" dirty="0" smtClean="0">
                          <a:latin typeface="Arial"/>
                          <a:cs typeface="Arial"/>
                        </a:rPr>
                        <a:t> and Rules?</a:t>
                      </a:r>
                      <a:endParaRPr lang="en-US" sz="1900" dirty="0">
                        <a:latin typeface="Arial"/>
                        <a:cs typeface="Arial"/>
                      </a:endParaRPr>
                    </a:p>
                  </a:txBody>
                  <a:tcPr/>
                </a:tc>
              </a:tr>
              <a:tr h="944880">
                <a:tc>
                  <a:txBody>
                    <a:bodyPr/>
                    <a:lstStyle/>
                    <a:p>
                      <a:r>
                        <a:rPr lang="en-US" sz="1900" b="1" dirty="0" smtClean="0">
                          <a:latin typeface="Arial"/>
                          <a:cs typeface="Arial"/>
                        </a:rPr>
                        <a:t>Events</a:t>
                      </a:r>
                      <a:r>
                        <a:rPr lang="en-US" sz="1900" b="1" baseline="0" dirty="0" smtClean="0">
                          <a:latin typeface="Arial"/>
                          <a:cs typeface="Arial"/>
                        </a:rPr>
                        <a:t> by time of day </a:t>
                      </a:r>
                    </a:p>
                    <a:p>
                      <a:r>
                        <a:rPr lang="en-US" sz="1900" b="1" baseline="0" dirty="0" smtClean="0">
                          <a:latin typeface="Arial"/>
                          <a:cs typeface="Arial"/>
                        </a:rPr>
                        <a:t>Referrals by date (monthly)</a:t>
                      </a:r>
                    </a:p>
                  </a:txBody>
                  <a:tcPr/>
                </a:tc>
                <a:tc>
                  <a:txBody>
                    <a:bodyPr/>
                    <a:lstStyle/>
                    <a:p>
                      <a:r>
                        <a:rPr lang="en-US" sz="1900" dirty="0" smtClean="0">
                          <a:latin typeface="Arial"/>
                          <a:cs typeface="Arial"/>
                        </a:rPr>
                        <a:t>How can we </a:t>
                      </a:r>
                      <a:r>
                        <a:rPr lang="en-US" sz="1900" i="1" dirty="0" smtClean="0">
                          <a:latin typeface="Arial"/>
                          <a:cs typeface="Arial"/>
                        </a:rPr>
                        <a:t>prevent</a:t>
                      </a:r>
                      <a:r>
                        <a:rPr lang="en-US" sz="1900" dirty="0" smtClean="0">
                          <a:latin typeface="Arial"/>
                          <a:cs typeface="Arial"/>
                        </a:rPr>
                        <a:t> spikes in behavior during the day and year?</a:t>
                      </a:r>
                    </a:p>
                    <a:p>
                      <a:endParaRPr lang="en-US" sz="1900" dirty="0">
                        <a:latin typeface="Arial"/>
                        <a:cs typeface="Arial"/>
                      </a:endParaRPr>
                    </a:p>
                  </a:txBody>
                  <a:tcPr/>
                </a:tc>
              </a:tr>
              <a:tr h="944880">
                <a:tc>
                  <a:txBody>
                    <a:bodyPr/>
                    <a:lstStyle/>
                    <a:p>
                      <a:r>
                        <a:rPr lang="en-US" sz="1900" b="1" dirty="0" smtClean="0">
                          <a:latin typeface="Arial"/>
                          <a:cs typeface="Arial"/>
                        </a:rPr>
                        <a:t>Events by location</a:t>
                      </a:r>
                      <a:endParaRPr lang="en-US" sz="1900" b="1" dirty="0">
                        <a:latin typeface="Arial"/>
                        <a:cs typeface="Arial"/>
                      </a:endParaRPr>
                    </a:p>
                  </a:txBody>
                  <a:tcPr/>
                </a:tc>
                <a:tc>
                  <a:txBody>
                    <a:bodyPr/>
                    <a:lstStyle/>
                    <a:p>
                      <a:r>
                        <a:rPr lang="en-US" sz="1900" dirty="0" smtClean="0">
                          <a:latin typeface="Arial"/>
                          <a:cs typeface="Arial"/>
                        </a:rPr>
                        <a:t>Where do we need extra support,</a:t>
                      </a:r>
                      <a:r>
                        <a:rPr lang="en-US" sz="1900" baseline="0" dirty="0" smtClean="0">
                          <a:latin typeface="Arial"/>
                          <a:cs typeface="Arial"/>
                        </a:rPr>
                        <a:t> structure, or planning?</a:t>
                      </a:r>
                    </a:p>
                    <a:p>
                      <a:endParaRPr lang="en-US" sz="1900" dirty="0">
                        <a:latin typeface="Arial"/>
                        <a:cs typeface="Arial"/>
                      </a:endParaRPr>
                    </a:p>
                  </a:txBody>
                  <a:tcPr/>
                </a:tc>
              </a:tr>
              <a:tr h="944880">
                <a:tc>
                  <a:txBody>
                    <a:bodyPr/>
                    <a:lstStyle/>
                    <a:p>
                      <a:r>
                        <a:rPr lang="en-US" sz="1900" b="1" dirty="0" smtClean="0">
                          <a:latin typeface="Arial"/>
                          <a:cs typeface="Arial"/>
                        </a:rPr>
                        <a:t>Referral by grade level</a:t>
                      </a:r>
                      <a:r>
                        <a:rPr lang="en-US" sz="1900" b="1" baseline="0" dirty="0" smtClean="0">
                          <a:latin typeface="Arial"/>
                          <a:cs typeface="Arial"/>
                        </a:rPr>
                        <a:t> or </a:t>
                      </a:r>
                      <a:r>
                        <a:rPr lang="en-US" sz="1900" b="1" dirty="0" smtClean="0">
                          <a:latin typeface="Arial"/>
                          <a:cs typeface="Arial"/>
                        </a:rPr>
                        <a:t>teacher</a:t>
                      </a:r>
                      <a:endParaRPr lang="en-US" sz="1900" b="1" dirty="0">
                        <a:latin typeface="Arial"/>
                        <a:cs typeface="Arial"/>
                      </a:endParaRPr>
                    </a:p>
                  </a:txBody>
                  <a:tcPr/>
                </a:tc>
                <a:tc>
                  <a:txBody>
                    <a:bodyPr/>
                    <a:lstStyle/>
                    <a:p>
                      <a:r>
                        <a:rPr lang="en-US" sz="1900" dirty="0" smtClean="0">
                          <a:latin typeface="Arial"/>
                          <a:cs typeface="Arial"/>
                        </a:rPr>
                        <a:t>What kind of support can we provide for teachers? Who needs the support? Are they trained</a:t>
                      </a:r>
                      <a:r>
                        <a:rPr lang="en-US" sz="1900" baseline="0" dirty="0" smtClean="0">
                          <a:latin typeface="Arial"/>
                          <a:cs typeface="Arial"/>
                        </a:rPr>
                        <a:t> in and implementing CHAMPs?</a:t>
                      </a:r>
                      <a:endParaRPr lang="en-US" sz="1900" dirty="0">
                        <a:latin typeface="Arial"/>
                        <a:cs typeface="Arial"/>
                      </a:endParaRPr>
                    </a:p>
                  </a:txBody>
                  <a:tcPr/>
                </a:tc>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90" y="2309355"/>
            <a:ext cx="674575" cy="4294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 y="3203691"/>
            <a:ext cx="674575" cy="42948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90" y="5062651"/>
            <a:ext cx="674575" cy="429487"/>
          </a:xfrm>
          <a:prstGeom prst="rect">
            <a:avLst/>
          </a:prstGeom>
        </p:spPr>
      </p:pic>
      <p:grpSp>
        <p:nvGrpSpPr>
          <p:cNvPr id="13" name="Group 12"/>
          <p:cNvGrpSpPr/>
          <p:nvPr/>
        </p:nvGrpSpPr>
        <p:grpSpPr>
          <a:xfrm>
            <a:off x="0" y="-101598"/>
            <a:ext cx="9144000" cy="1557627"/>
            <a:chOff x="0" y="0"/>
            <a:chExt cx="9144000" cy="1557627"/>
          </a:xfrm>
        </p:grpSpPr>
        <p:grpSp>
          <p:nvGrpSpPr>
            <p:cNvPr id="14" name="Group 13"/>
            <p:cNvGrpSpPr/>
            <p:nvPr/>
          </p:nvGrpSpPr>
          <p:grpSpPr>
            <a:xfrm>
              <a:off x="0" y="391359"/>
              <a:ext cx="9144000" cy="733234"/>
              <a:chOff x="0" y="292608"/>
              <a:chExt cx="9144000" cy="733234"/>
            </a:xfrm>
          </p:grpSpPr>
          <p:sp>
            <p:nvSpPr>
              <p:cNvPr id="16" name="Rectangle 15"/>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10501" y="332238"/>
                <a:ext cx="2476960" cy="646331"/>
              </a:xfrm>
              <a:prstGeom prst="rect">
                <a:avLst/>
              </a:prstGeom>
              <a:noFill/>
              <a:ln>
                <a:noFill/>
              </a:ln>
            </p:spPr>
            <p:txBody>
              <a:bodyPr wrap="none" rtlCol="0">
                <a:spAutoFit/>
              </a:bodyPr>
              <a:lstStyle/>
              <a:p>
                <a:r>
                  <a:rPr lang="en-US" sz="3600" dirty="0" smtClean="0">
                    <a:solidFill>
                      <a:schemeClr val="bg1"/>
                    </a:solidFill>
                    <a:latin typeface="Arial" panose="020B0604020202020204" pitchFamily="34" charset="0"/>
                    <a:cs typeface="Arial" panose="020B0604020202020204" pitchFamily="34" charset="0"/>
                  </a:rPr>
                  <a:t>The “Big 5”</a:t>
                </a:r>
                <a:endParaRPr lang="en-US" sz="3600" dirty="0">
                  <a:solidFill>
                    <a:schemeClr val="bg1"/>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pic>
        <p:nvPicPr>
          <p:cNvPr id="6" name="Picture 5" descr="basis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341" y="-13802"/>
            <a:ext cx="1419923" cy="1419923"/>
          </a:xfrm>
          <a:prstGeom prst="rect">
            <a:avLst/>
          </a:prstGeom>
        </p:spPr>
      </p:pic>
    </p:spTree>
    <p:extLst>
      <p:ext uri="{BB962C8B-B14F-4D97-AF65-F5344CB8AC3E}">
        <p14:creationId xmlns:p14="http://schemas.microsoft.com/office/powerpoint/2010/main" val="7689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zza Ca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3986"/>
            <a:ext cx="9144000" cy="6002177"/>
          </a:xfrm>
        </p:spPr>
      </p:pic>
    </p:spTree>
    <p:extLst>
      <p:ext uri="{BB962C8B-B14F-4D97-AF65-F5344CB8AC3E}">
        <p14:creationId xmlns:p14="http://schemas.microsoft.com/office/powerpoint/2010/main" val="2813342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890523995,C:\Documents and Settings\kincaid\Desktop\Adminstrator\Administrators version 3-2\Media.ppc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txDef>
      <a:spPr>
        <a:noFill/>
      </a:spPr>
      <a:bodyPr wrap="square" rtlCol="0">
        <a:spAutoFit/>
      </a:bodyPr>
      <a:lstStyle>
        <a:defPPr>
          <a:defRPr sz="2400" dirty="0" smtClean="0">
            <a:solidFill>
              <a:srgbClr val="FF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3167</Words>
  <Application>Microsoft Office PowerPoint</Application>
  <PresentationFormat>On-screen Show (4:3)</PresentationFormat>
  <Paragraphs>308</Paragraphs>
  <Slides>25</Slides>
  <Notes>21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ＭＳ Ｐゴシック</vt:lpstr>
      <vt:lpstr>Arial</vt:lpstr>
      <vt:lpstr>Calibri</vt:lpstr>
      <vt:lpstr>Century Gothic</vt:lpstr>
      <vt:lpstr>Courier New</vt:lpstr>
      <vt:lpstr>Gill Sans</vt:lpstr>
      <vt:lpstr>Palatino Linotype</vt:lpstr>
      <vt:lpstr>Times New Roman</vt:lpstr>
      <vt:lpstr>Times New Roman Bold</vt:lpstr>
      <vt:lpstr>Wingdings</vt:lpstr>
      <vt:lpstr>Executive</vt:lpstr>
      <vt:lpstr>PowerPoint Presentation</vt:lpstr>
      <vt:lpstr>PowerPoint Presentation</vt:lpstr>
      <vt:lpstr>PowerPoint Presentation</vt:lpstr>
      <vt:lpstr>Multi-Tiered System of Supports (MTSS)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Tyyne M. Hogan</dc:creator>
  <cp:lastModifiedBy>Tyyne M. Hogan</cp:lastModifiedBy>
  <cp:revision>50</cp:revision>
  <dcterms:created xsi:type="dcterms:W3CDTF">2017-02-23T17:06:53Z</dcterms:created>
  <dcterms:modified xsi:type="dcterms:W3CDTF">2017-02-27T16:11:15Z</dcterms:modified>
</cp:coreProperties>
</file>